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99" r:id="rId2"/>
    <p:sldId id="401" r:id="rId3"/>
    <p:sldId id="402" r:id="rId4"/>
    <p:sldId id="403" r:id="rId5"/>
    <p:sldId id="404" r:id="rId6"/>
    <p:sldId id="405" r:id="rId7"/>
    <p:sldId id="406" r:id="rId8"/>
    <p:sldId id="407" r:id="rId9"/>
    <p:sldId id="421" r:id="rId10"/>
    <p:sldId id="408" r:id="rId11"/>
    <p:sldId id="409" r:id="rId12"/>
    <p:sldId id="410" r:id="rId13"/>
    <p:sldId id="411" r:id="rId14"/>
    <p:sldId id="413" r:id="rId15"/>
    <p:sldId id="412" r:id="rId16"/>
    <p:sldId id="414" r:id="rId17"/>
    <p:sldId id="415" r:id="rId18"/>
    <p:sldId id="417" r:id="rId19"/>
    <p:sldId id="418" r:id="rId20"/>
    <p:sldId id="422" r:id="rId21"/>
    <p:sldId id="423" r:id="rId22"/>
    <p:sldId id="419" r:id="rId23"/>
    <p:sldId id="420" r:id="rId24"/>
    <p:sldId id="397" r:id="rId25"/>
    <p:sldId id="263"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i Niccum" initials="KN" lastIdx="2" clrIdx="0"/>
  <p:cmAuthor id="2" name="Rodriguez Molina, Frances Y 1LT MIL WBAMC" initials="RMFY1MW" lastIdx="4" clrIdx="1">
    <p:extLst>
      <p:ext uri="{19B8F6BF-5375-455C-9EA6-DF929625EA0E}">
        <p15:presenceInfo xmlns:p15="http://schemas.microsoft.com/office/powerpoint/2012/main" userId="Rodriguez Molina, Frances Y 1LT MIL WBAM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434" autoAdjust="0"/>
  </p:normalViewPr>
  <p:slideViewPr>
    <p:cSldViewPr snapToGrid="0">
      <p:cViewPr varScale="1">
        <p:scale>
          <a:sx n="88" d="100"/>
          <a:sy n="88" d="100"/>
        </p:scale>
        <p:origin x="72" y="39"/>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1842" y="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3DF35-0A4E-E74C-BD44-F215F44D6900}" type="datetimeFigureOut">
              <a:rPr lang="en-US" smtClean="0"/>
              <a:t>6/25/2020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CCB6F-BA3A-1643-B320-0328A312C8FE}" type="slidenum">
              <a:rPr lang="en-US" smtClean="0"/>
              <a:t>‹#›</a:t>
            </a:fld>
            <a:endParaRPr lang="en-US"/>
          </a:p>
        </p:txBody>
      </p:sp>
    </p:spTree>
    <p:extLst>
      <p:ext uri="{BB962C8B-B14F-4D97-AF65-F5344CB8AC3E}">
        <p14:creationId xmlns:p14="http://schemas.microsoft.com/office/powerpoint/2010/main" val="1031441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CCB6F-BA3A-1643-B320-0328A312C8FE}" type="slidenum">
              <a:rPr lang="en-US" smtClean="0"/>
              <a:t>1</a:t>
            </a:fld>
            <a:endParaRPr lang="en-US"/>
          </a:p>
        </p:txBody>
      </p:sp>
    </p:spTree>
    <p:extLst>
      <p:ext uri="{BB962C8B-B14F-4D97-AF65-F5344CB8AC3E}">
        <p14:creationId xmlns:p14="http://schemas.microsoft.com/office/powerpoint/2010/main" val="260289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Factors:</a:t>
            </a:r>
          </a:p>
          <a:p>
            <a:r>
              <a:rPr lang="en-US" dirty="0"/>
              <a:t>	Increased PTH activity, metabolic acidosis, calcium and calcitriol deficiency, aluminum toxicity, skeletal resistance to Vitamin D and PTH, and hyperphosphatemia. </a:t>
            </a: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14</a:t>
            </a:fld>
            <a:endParaRPr lang="en-US"/>
          </a:p>
        </p:txBody>
      </p:sp>
    </p:spTree>
    <p:extLst>
      <p:ext uri="{BB962C8B-B14F-4D97-AF65-F5344CB8AC3E}">
        <p14:creationId xmlns:p14="http://schemas.microsoft.com/office/powerpoint/2010/main" val="39278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16</a:t>
            </a:fld>
            <a:endParaRPr lang="en-US"/>
          </a:p>
        </p:txBody>
      </p:sp>
    </p:spTree>
    <p:extLst>
      <p:ext uri="{BB962C8B-B14F-4D97-AF65-F5344CB8AC3E}">
        <p14:creationId xmlns:p14="http://schemas.microsoft.com/office/powerpoint/2010/main" val="14081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Vascular calcification of the aorta, peripheral and coronary arteries. Abnormal mineral metabolism-critical component of the pathogenesis o vascular calcification.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Every 1 mg/</a:t>
            </a:r>
            <a:r>
              <a:rPr lang="en-US" sz="1200" dirty="0" err="1">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dL</a:t>
            </a: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 increase in phosphorus, there is a 10-62% increase in mortality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Relationship between higher phosphorus levels and higher incidence of progressive renal disease (faster decline in renal function)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Factors associated with calcification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Higher phosphorus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Higher calcium x phosphorus product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BF8F00"/>
                </a:solidFill>
                <a:effectLst/>
                <a:latin typeface="Arial" panose="020B0604020202020204" pitchFamily="34" charset="0"/>
                <a:ea typeface="Times New Roman" panose="02020603050405020304" pitchFamily="18" charset="0"/>
                <a:cs typeface="Times New Roman" panose="02020603050405020304" pitchFamily="18" charset="0"/>
              </a:rPr>
              <a:t>Use of high doses of calcium-containing binders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17</a:t>
            </a:fld>
            <a:endParaRPr lang="en-US"/>
          </a:p>
        </p:txBody>
      </p:sp>
    </p:spTree>
    <p:extLst>
      <p:ext uri="{BB962C8B-B14F-4D97-AF65-F5344CB8AC3E}">
        <p14:creationId xmlns:p14="http://schemas.microsoft.com/office/powerpoint/2010/main" val="208018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18</a:t>
            </a:fld>
            <a:endParaRPr lang="en-US"/>
          </a:p>
        </p:txBody>
      </p:sp>
    </p:spTree>
    <p:extLst>
      <p:ext uri="{BB962C8B-B14F-4D97-AF65-F5344CB8AC3E}">
        <p14:creationId xmlns:p14="http://schemas.microsoft.com/office/powerpoint/2010/main" val="203236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19</a:t>
            </a:fld>
            <a:endParaRPr lang="en-US"/>
          </a:p>
        </p:txBody>
      </p:sp>
    </p:spTree>
    <p:extLst>
      <p:ext uri="{BB962C8B-B14F-4D97-AF65-F5344CB8AC3E}">
        <p14:creationId xmlns:p14="http://schemas.microsoft.com/office/powerpoint/2010/main" val="201164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22</a:t>
            </a:fld>
            <a:endParaRPr lang="en-US"/>
          </a:p>
        </p:txBody>
      </p:sp>
    </p:spTree>
    <p:extLst>
      <p:ext uri="{BB962C8B-B14F-4D97-AF65-F5344CB8AC3E}">
        <p14:creationId xmlns:p14="http://schemas.microsoft.com/office/powerpoint/2010/main" val="49201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23</a:t>
            </a:fld>
            <a:endParaRPr lang="en-US"/>
          </a:p>
        </p:txBody>
      </p:sp>
    </p:spTree>
    <p:extLst>
      <p:ext uri="{BB962C8B-B14F-4D97-AF65-F5344CB8AC3E}">
        <p14:creationId xmlns:p14="http://schemas.microsoft.com/office/powerpoint/2010/main" val="246919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4</a:t>
            </a:fld>
            <a:endParaRPr lang="en-US"/>
          </a:p>
        </p:txBody>
      </p:sp>
    </p:spTree>
    <p:extLst>
      <p:ext uri="{BB962C8B-B14F-4D97-AF65-F5344CB8AC3E}">
        <p14:creationId xmlns:p14="http://schemas.microsoft.com/office/powerpoint/2010/main" val="152654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Excretion: remove excess of fluid and waste products (urea, vitamins, minerals) </a:t>
            </a:r>
          </a:p>
          <a:p>
            <a:r>
              <a:rPr lang="en-US" dirty="0"/>
              <a:t>Acid-balance of the blood: maintaining blood and urine </a:t>
            </a:r>
            <a:r>
              <a:rPr lang="en-US" dirty="0" err="1"/>
              <a:t>pH.</a:t>
            </a:r>
            <a:r>
              <a:rPr lang="en-US" dirty="0"/>
              <a:t> No need to use detox or alkaline water because the kidneys to this already.  </a:t>
            </a:r>
          </a:p>
          <a:p>
            <a:r>
              <a:rPr lang="en-US" dirty="0"/>
              <a:t>Endocrine</a:t>
            </a:r>
          </a:p>
          <a:p>
            <a:r>
              <a:rPr lang="en-US" dirty="0"/>
              <a:t>Calcitriol (active form of Vitamin D3, which and helps with calcium absorption). This involves the minerals phosphorus and calcium.</a:t>
            </a:r>
          </a:p>
          <a:p>
            <a:r>
              <a:rPr lang="en-US" dirty="0"/>
              <a:t>Erythropoietin: increases production of red bloods cells (anemia), it is the reason why patient with CKD present anemia problems and feel tired. In this case, levels do not react to dietary iron and an injectable form of Iron and this hormone it’s necessary to address the issue. </a:t>
            </a: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5</a:t>
            </a:fld>
            <a:endParaRPr lang="en-US"/>
          </a:p>
        </p:txBody>
      </p:sp>
    </p:spTree>
    <p:extLst>
      <p:ext uri="{BB962C8B-B14F-4D97-AF65-F5344CB8AC3E}">
        <p14:creationId xmlns:p14="http://schemas.microsoft.com/office/powerpoint/2010/main" val="297882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Function of the kidneys- feedback method, activation of Vitamin D helps with the absorption of dietary Calcium in the gut (intestine). When the kidney function starts decreasing, the activation of Vitamin D by the kidney gets affected and this causes the calcium levels in the blood to decrease as well. In this step, phosphorus absorption by the intestine gets affected as well, causing the bone to release both calcium and phosphorus. As a compensatory method, a gland call Parathyroid, produces a hormone responsible of obtaining calcium from the bone to restore the adequate balance in the blood. However this with time causes bone resorption. As renal disease advances, more bone resorption occurs which causes damage and structural changes to the bone, and this lead to hypercalcemia, </a:t>
            </a:r>
            <a:r>
              <a:rPr lang="en-US" sz="1200" kern="1200" dirty="0" err="1">
                <a:solidFill>
                  <a:schemeClr val="tx1"/>
                </a:solidFill>
                <a:effectLst/>
                <a:latin typeface="+mn-lt"/>
                <a:ea typeface="+mn-ea"/>
                <a:cs typeface="+mn-cs"/>
              </a:rPr>
              <a:t>microfractures</a:t>
            </a:r>
            <a:r>
              <a:rPr lang="en-US" sz="1200" kern="1200" dirty="0">
                <a:solidFill>
                  <a:schemeClr val="tx1"/>
                </a:solidFill>
                <a:effectLst/>
                <a:latin typeface="+mn-lt"/>
                <a:ea typeface="+mn-ea"/>
                <a:cs typeface="+mn-cs"/>
              </a:rPr>
              <a:t> and loss of bone density. </a:t>
            </a:r>
          </a:p>
          <a:p>
            <a:endParaRPr lang="en-US" dirty="0"/>
          </a:p>
          <a:p>
            <a:r>
              <a:rPr lang="en-US" sz="1200" b="1" kern="1200" dirty="0">
                <a:solidFill>
                  <a:schemeClr val="tx1"/>
                </a:solidFill>
                <a:effectLst/>
                <a:latin typeface="+mn-lt"/>
                <a:ea typeface="+mn-ea"/>
                <a:cs typeface="+mn-cs"/>
              </a:rPr>
              <a:t>Physiology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Small changes in extracellular ionized calcium concentrations stimulate PTH production. </a:t>
            </a:r>
          </a:p>
          <a:p>
            <a:pPr lvl="0"/>
            <a:r>
              <a:rPr lang="en-US" sz="1200" kern="1200" dirty="0">
                <a:solidFill>
                  <a:schemeClr val="tx1"/>
                </a:solidFill>
                <a:effectLst/>
                <a:latin typeface="+mn-lt"/>
                <a:ea typeface="+mn-ea"/>
                <a:cs typeface="+mn-cs"/>
              </a:rPr>
              <a:t>PTH helps to release calcium into the blood from bone through bone resorption</a:t>
            </a:r>
          </a:p>
          <a:p>
            <a:pPr lvl="0"/>
            <a:r>
              <a:rPr lang="en-US" sz="1200" kern="1200" dirty="0">
                <a:solidFill>
                  <a:schemeClr val="tx1"/>
                </a:solidFill>
                <a:effectLst/>
                <a:latin typeface="+mn-lt"/>
                <a:ea typeface="+mn-ea"/>
                <a:cs typeface="+mn-cs"/>
              </a:rPr>
              <a:t>PTH stimulate kidneys to reabsorb calcium and activate Vitamin d, which stimulates absorption of the calcium from the intestines. </a:t>
            </a:r>
          </a:p>
          <a:p>
            <a:pPr lvl="0"/>
            <a:r>
              <a:rPr lang="en-US" sz="1200" kern="1200" dirty="0">
                <a:solidFill>
                  <a:schemeClr val="tx1"/>
                </a:solidFill>
                <a:effectLst/>
                <a:latin typeface="+mn-lt"/>
                <a:ea typeface="+mn-ea"/>
                <a:cs typeface="+mn-cs"/>
              </a:rPr>
              <a:t>PTH also reduces renal absorption of phosphorus and increases excretion of phosphorus </a:t>
            </a: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6</a:t>
            </a:fld>
            <a:endParaRPr lang="en-US"/>
          </a:p>
        </p:txBody>
      </p:sp>
    </p:spTree>
    <p:extLst>
      <p:ext uri="{BB962C8B-B14F-4D97-AF65-F5344CB8AC3E}">
        <p14:creationId xmlns:p14="http://schemas.microsoft.com/office/powerpoint/2010/main" val="27429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Pathophysiology</a:t>
            </a:r>
          </a:p>
          <a:p>
            <a:r>
              <a:rPr lang="en-US" dirty="0"/>
              <a:t>Everything starts with a decrease of the Vitamin D activation by the kidneys, which causes an increase in PTH levels, even before calcium and phosphorus levels begin to change (Early Stage 2)</a:t>
            </a:r>
          </a:p>
          <a:p>
            <a:r>
              <a:rPr lang="en-US" dirty="0"/>
              <a:t>Late stage 3 CKD, Vitamin D levels are below level range and PTH levels are slightly increased. </a:t>
            </a:r>
          </a:p>
          <a:p>
            <a:r>
              <a:rPr lang="en-US" dirty="0"/>
              <a:t>As disease progresses, parathyroid glands over grow which continues producing even more PTH. </a:t>
            </a:r>
          </a:p>
          <a:p>
            <a:r>
              <a:rPr lang="en-US" dirty="0"/>
              <a:t>With time this leads to loss of bone density and mineral loss from bone. </a:t>
            </a:r>
          </a:p>
          <a:p>
            <a:r>
              <a:rPr lang="en-US" dirty="0"/>
              <a:t>Arterial stiffening</a:t>
            </a:r>
          </a:p>
          <a:p>
            <a:r>
              <a:rPr lang="en-US" dirty="0"/>
              <a:t>Vascular calcifications</a:t>
            </a:r>
          </a:p>
          <a:p>
            <a:r>
              <a:rPr lang="en-US" dirty="0"/>
              <a:t>Metastatic calcifications of soft tissues</a:t>
            </a:r>
          </a:p>
          <a:p>
            <a:r>
              <a:rPr lang="en-US" dirty="0"/>
              <a:t>Calciphylaxis</a:t>
            </a:r>
          </a:p>
          <a:p>
            <a:r>
              <a:rPr lang="en-US" dirty="0"/>
              <a:t>Increased morbidity and morbidity</a:t>
            </a:r>
          </a:p>
          <a:p>
            <a:r>
              <a:rPr lang="en-US" dirty="0"/>
              <a:t>Erythropoietin-resistant anemia</a:t>
            </a:r>
          </a:p>
          <a:p>
            <a:r>
              <a:rPr lang="en-US" dirty="0"/>
              <a:t>Usually no symptoms or symptoms appear late in the process</a:t>
            </a:r>
          </a:p>
          <a:p>
            <a:r>
              <a:rPr lang="en-US" dirty="0"/>
              <a:t>Pain</a:t>
            </a:r>
          </a:p>
          <a:p>
            <a:r>
              <a:rPr lang="en-US" dirty="0"/>
              <a:t>Stiffness in joint</a:t>
            </a:r>
          </a:p>
          <a:p>
            <a:r>
              <a:rPr lang="en-US" dirty="0"/>
              <a:t>Higher risk of fracture</a:t>
            </a:r>
          </a:p>
          <a:p>
            <a:r>
              <a:rPr lang="en-US" dirty="0"/>
              <a:t>Spontaneous tendon rapture</a:t>
            </a: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8</a:t>
            </a:fld>
            <a:endParaRPr lang="en-US"/>
          </a:p>
        </p:txBody>
      </p:sp>
    </p:spTree>
    <p:extLst>
      <p:ext uri="{BB962C8B-B14F-4D97-AF65-F5344CB8AC3E}">
        <p14:creationId xmlns:p14="http://schemas.microsoft.com/office/powerpoint/2010/main" val="171411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10</a:t>
            </a:fld>
            <a:endParaRPr lang="en-US"/>
          </a:p>
        </p:txBody>
      </p:sp>
    </p:spTree>
    <p:extLst>
      <p:ext uri="{BB962C8B-B14F-4D97-AF65-F5344CB8AC3E}">
        <p14:creationId xmlns:p14="http://schemas.microsoft.com/office/powerpoint/2010/main" val="308677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11</a:t>
            </a:fld>
            <a:endParaRPr lang="en-US"/>
          </a:p>
        </p:txBody>
      </p:sp>
    </p:spTree>
    <p:extLst>
      <p:ext uri="{BB962C8B-B14F-4D97-AF65-F5344CB8AC3E}">
        <p14:creationId xmlns:p14="http://schemas.microsoft.com/office/powerpoint/2010/main" val="4003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Types of Renal Disease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High-turnover bone disease </a:t>
            </a:r>
            <a:r>
              <a:rPr lang="en-US" sz="1200" u="sng" kern="1200" dirty="0" err="1">
                <a:solidFill>
                  <a:schemeClr val="tx1"/>
                </a:solidFill>
                <a:effectLst/>
                <a:latin typeface="+mn-lt"/>
                <a:ea typeface="+mn-ea"/>
                <a:cs typeface="+mn-cs"/>
              </a:rPr>
              <a:t>Osteotitis</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fibrosa</a:t>
            </a:r>
            <a:endParaRPr lang="en-US" dirty="0">
              <a:effectLst/>
            </a:endParaRPr>
          </a:p>
          <a:p>
            <a:pPr lvl="1"/>
            <a:r>
              <a:rPr lang="en-US" sz="1200" kern="1200" dirty="0">
                <a:solidFill>
                  <a:schemeClr val="tx1"/>
                </a:solidFill>
                <a:effectLst/>
                <a:latin typeface="+mn-lt"/>
                <a:ea typeface="+mn-ea"/>
                <a:cs typeface="+mn-cs"/>
              </a:rPr>
              <a:t>Result of SHTP</a:t>
            </a:r>
            <a:endParaRPr lang="en-US" dirty="0">
              <a:effectLst/>
            </a:endParaRPr>
          </a:p>
          <a:p>
            <a:pPr lvl="1"/>
            <a:r>
              <a:rPr lang="en-US" sz="1200" kern="1200" dirty="0">
                <a:solidFill>
                  <a:schemeClr val="tx1"/>
                </a:solidFill>
                <a:effectLst/>
                <a:latin typeface="+mn-lt"/>
                <a:ea typeface="+mn-ea"/>
                <a:cs typeface="+mn-cs"/>
              </a:rPr>
              <a:t>Increase of osteoblast and osteoclasts, which increases bone formation and resorption rates</a:t>
            </a:r>
            <a:endParaRPr lang="en-US" dirty="0">
              <a:effectLst/>
            </a:endParaRPr>
          </a:p>
          <a:p>
            <a:pPr lvl="1"/>
            <a:r>
              <a:rPr lang="en-US" sz="1200" kern="1200" dirty="0">
                <a:solidFill>
                  <a:schemeClr val="tx1"/>
                </a:solidFill>
                <a:effectLst/>
                <a:latin typeface="+mn-lt"/>
                <a:ea typeface="+mn-ea"/>
                <a:cs typeface="+mn-cs"/>
              </a:rPr>
              <a:t>High PTH, Metabolic Acidosis and hyperphosphatemia</a:t>
            </a:r>
          </a:p>
          <a:p>
            <a:pPr lvl="1"/>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Factors that lead to excessive PTH secretion: </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Altered Vitamin D metabolism-changes in the calcium level of extracellular fluid influences synthesis of calcitriol (1,25 </a:t>
            </a:r>
            <a:r>
              <a:rPr lang="en-US" sz="1200" kern="1200" dirty="0" err="1">
                <a:solidFill>
                  <a:schemeClr val="tx1"/>
                </a:solidFill>
                <a:effectLst/>
                <a:latin typeface="+mn-lt"/>
                <a:ea typeface="+mn-ea"/>
                <a:cs typeface="+mn-cs"/>
              </a:rPr>
              <a:t>dihydorxyvitamin</a:t>
            </a:r>
            <a:r>
              <a:rPr lang="en-US" sz="1200" kern="1200" dirty="0">
                <a:solidFill>
                  <a:schemeClr val="tx1"/>
                </a:solidFill>
                <a:effectLst/>
                <a:latin typeface="+mn-lt"/>
                <a:ea typeface="+mn-ea"/>
                <a:cs typeface="+mn-cs"/>
              </a:rPr>
              <a:t> D) and the secretion of PTH. Calcitriol increases intestinal calcium absorption in response to low calcium and PTH can directly stimulate renal tubules to increase calcitriol production  </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Hypocalcemia-worsens due to lower active transport of calcium from intestine leaving primarily only passive absorption of calcium. Also affected by higher phosphorus levels, which stimulates PTH production and inhibit action of calcitriol. This results in hyperphosphatemia, hypocalcemia and calcitriol deficiency, which all leads parathyroid hyperplasia. Calcium is the most important regulator of PTH secretion, powerful stimulant of PTH secretion.  </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Phosphorus retention-increase in both excretion and production of phosphorus and calcitriol production, in response to an increased secretion of PTH (reason why phosphorus levels usually remain within normal range during stage 2-3 CKD; this changes in stage 4 CKD). Phosphorus stimulates synthesis and secretion of PTH independent of calcitriol or serum Calcium. PO4 also stimulates hyperplasia of the parathyroid gland (IMPORTANT LOW PO4 DIET TO DECREASE PTH PRODUCTION). A HIGH PHOSPHORUS DIET RESULTS IN RAPID PARATHYROID CELL GROWTH (HYPERPLASIA). Hyperphosphatemia also causes resistance to calcitriol therapy. SHTP-high serum phosphorus levels from dietary phosphorus intake and phosphorus coming from bone due to bone resorption. </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Skeletal resistance to PTH-resistance to the calcemic action of PTH occurs early in CKD</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Reduced degradation of PTH-related to increased secretion of PTH, decreased catabolism of PTH (kidneys degrade PTH). High levels of </a:t>
            </a:r>
            <a:r>
              <a:rPr lang="en-US" sz="1200" kern="1200" dirty="0" err="1">
                <a:solidFill>
                  <a:schemeClr val="tx1"/>
                </a:solidFill>
                <a:effectLst/>
                <a:latin typeface="+mn-lt"/>
                <a:ea typeface="+mn-ea"/>
                <a:cs typeface="+mn-cs"/>
              </a:rPr>
              <a:t>iPTH</a:t>
            </a:r>
            <a:r>
              <a:rPr lang="en-US" sz="1200" kern="1200" dirty="0">
                <a:solidFill>
                  <a:schemeClr val="tx1"/>
                </a:solidFill>
                <a:effectLst/>
                <a:latin typeface="+mn-lt"/>
                <a:ea typeface="+mn-ea"/>
                <a:cs typeface="+mn-cs"/>
              </a:rPr>
              <a:t> result partially from increased secretion as well as from decreased catabolism secondary to the decreased number of nephrons.</a:t>
            </a:r>
            <a:endParaRPr lang="en-US" dirty="0">
              <a:effectLst/>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Metabolic acidosis-starts at stage 2 CKD, low CO2 levels. Chronic metabolic acidosis alters bone composition and alter the hemostatic relationship between blood ionized calcium, PTH and 1,25(OH)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D</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Mixed-uremic bon diseases</a:t>
            </a:r>
            <a:endParaRPr lang="en-US" dirty="0">
              <a:effectLst/>
            </a:endParaRPr>
          </a:p>
          <a:p>
            <a:pPr marL="457200" lvl="1" indent="0">
              <a:buFont typeface="Arial" panose="020B0604020202020204" pitchFamily="34" charset="0"/>
              <a:buNone/>
            </a:pPr>
            <a:r>
              <a:rPr lang="en-US" sz="1200" kern="1200" dirty="0">
                <a:solidFill>
                  <a:schemeClr val="tx1"/>
                </a:solidFill>
                <a:effectLst/>
                <a:latin typeface="+mn-lt"/>
                <a:ea typeface="+mn-ea"/>
                <a:cs typeface="+mn-cs"/>
              </a:rPr>
              <a:t>Combination of high turnover bone disease and </a:t>
            </a:r>
            <a:r>
              <a:rPr lang="en-US" sz="1200" kern="1200" dirty="0" err="1">
                <a:solidFill>
                  <a:schemeClr val="tx1"/>
                </a:solidFill>
                <a:effectLst/>
                <a:latin typeface="+mn-lt"/>
                <a:ea typeface="+mn-ea"/>
                <a:cs typeface="+mn-cs"/>
              </a:rPr>
              <a:t>osteomalacia</a:t>
            </a:r>
            <a:endParaRPr lang="en-US" dirty="0">
              <a:effectLst/>
            </a:endParaRPr>
          </a:p>
          <a:p>
            <a:pPr lvl="1"/>
            <a:r>
              <a:rPr lang="en-US" sz="1200" kern="1200" dirty="0">
                <a:solidFill>
                  <a:schemeClr val="tx1"/>
                </a:solidFill>
                <a:effectLst/>
                <a:latin typeface="+mn-lt"/>
                <a:ea typeface="+mn-ea"/>
                <a:cs typeface="+mn-cs"/>
              </a:rPr>
              <a:t>High and low remodeling activities, defective mineralization with or without increased bone formation. </a:t>
            </a:r>
            <a:endParaRPr lang="en-US" dirty="0">
              <a:effectLst/>
            </a:endParaRPr>
          </a:p>
          <a:p>
            <a:pPr lvl="1"/>
            <a:r>
              <a:rPr lang="en-US" sz="1200" kern="1200" dirty="0">
                <a:solidFill>
                  <a:schemeClr val="tx1"/>
                </a:solidFill>
                <a:effectLst/>
                <a:latin typeface="+mn-lt"/>
                <a:ea typeface="+mn-ea"/>
                <a:cs typeface="+mn-cs"/>
              </a:rPr>
              <a:t>Lower formation and mineralization rate as compared with high turnover disease. </a:t>
            </a:r>
            <a:endParaRPr lang="en-US" dirty="0">
              <a:effectLst/>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Factors:</a:t>
            </a:r>
            <a:endParaRPr lang="en-US" dirty="0">
              <a:effectLst/>
            </a:endParaRPr>
          </a:p>
          <a:p>
            <a:pPr lvl="2"/>
            <a:r>
              <a:rPr lang="en-US" sz="1200" kern="1200" dirty="0">
                <a:solidFill>
                  <a:schemeClr val="tx1"/>
                </a:solidFill>
                <a:effectLst/>
                <a:latin typeface="+mn-lt"/>
                <a:ea typeface="+mn-ea"/>
                <a:cs typeface="+mn-cs"/>
              </a:rPr>
              <a:t>Increased PTH activity, metabolic acidosis, calcium and calcitriol deficiency, aluminum toxicity, skeletal resistance to Vitamin D and PTH, and hyperphosphatemia.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Very-low turnover bone disease </a:t>
            </a:r>
            <a:r>
              <a:rPr lang="en-US" sz="1200" u="sng" kern="1200" dirty="0" err="1">
                <a:solidFill>
                  <a:schemeClr val="tx1"/>
                </a:solidFill>
                <a:effectLst/>
                <a:latin typeface="+mn-lt"/>
                <a:ea typeface="+mn-ea"/>
                <a:cs typeface="+mn-cs"/>
              </a:rPr>
              <a:t>adynamic</a:t>
            </a:r>
            <a:r>
              <a:rPr lang="en-US" sz="1200" u="sng" kern="1200" dirty="0">
                <a:solidFill>
                  <a:schemeClr val="tx1"/>
                </a:solidFill>
                <a:effectLst/>
                <a:latin typeface="+mn-lt"/>
                <a:ea typeface="+mn-ea"/>
                <a:cs typeface="+mn-cs"/>
              </a:rPr>
              <a:t> bone</a:t>
            </a:r>
            <a:endParaRPr lang="en-US" dirty="0">
              <a:effectLst/>
            </a:endParaRPr>
          </a:p>
          <a:p>
            <a:pPr lvl="1"/>
            <a:r>
              <a:rPr lang="en-US" sz="1200" u="sng" kern="1200" dirty="0" err="1">
                <a:solidFill>
                  <a:schemeClr val="tx1"/>
                </a:solidFill>
                <a:effectLst/>
                <a:latin typeface="+mn-lt"/>
                <a:ea typeface="+mn-ea"/>
                <a:cs typeface="+mn-cs"/>
              </a:rPr>
              <a:t>Osteomalacia</a:t>
            </a:r>
            <a:r>
              <a:rPr lang="en-US" sz="1200" u="sng" kern="1200" dirty="0">
                <a:solidFill>
                  <a:schemeClr val="tx1"/>
                </a:solidFill>
                <a:effectLst/>
                <a:latin typeface="+mn-lt"/>
                <a:ea typeface="+mn-ea"/>
                <a:cs typeface="+mn-cs"/>
              </a:rPr>
              <a:t>: low rates of bone turnover, osteoid accumulation and defective mineralization. Common cause: aluminum toxicity and other heavy metals. Also associated with </a:t>
            </a:r>
            <a:r>
              <a:rPr lang="en-US" sz="1200" u="sng" kern="1200" dirty="0" err="1">
                <a:solidFill>
                  <a:schemeClr val="tx1"/>
                </a:solidFill>
                <a:effectLst/>
                <a:latin typeface="+mn-lt"/>
                <a:ea typeface="+mn-ea"/>
                <a:cs typeface="+mn-cs"/>
              </a:rPr>
              <a:t>Vitamind</a:t>
            </a:r>
            <a:r>
              <a:rPr lang="en-US" sz="1200" u="sng" kern="1200" dirty="0">
                <a:solidFill>
                  <a:schemeClr val="tx1"/>
                </a:solidFill>
                <a:effectLst/>
                <a:latin typeface="+mn-lt"/>
                <a:ea typeface="+mn-ea"/>
                <a:cs typeface="+mn-cs"/>
              </a:rPr>
              <a:t> D deficiency, profound hypophosphatemia, hypocalcemia, and severe acidosis</a:t>
            </a:r>
            <a:endParaRPr lang="en-US" dirty="0">
              <a:effectLst/>
            </a:endParaRPr>
          </a:p>
          <a:p>
            <a:pPr lvl="1"/>
            <a:r>
              <a:rPr lang="en-US" sz="1200" u="sng" kern="1200" dirty="0" err="1">
                <a:solidFill>
                  <a:schemeClr val="tx1"/>
                </a:solidFill>
                <a:effectLst/>
                <a:latin typeface="+mn-lt"/>
                <a:ea typeface="+mn-ea"/>
                <a:cs typeface="+mn-cs"/>
              </a:rPr>
              <a:t>Adynamic</a:t>
            </a:r>
            <a:r>
              <a:rPr lang="en-US" sz="1200" u="sng" kern="1200" dirty="0">
                <a:solidFill>
                  <a:schemeClr val="tx1"/>
                </a:solidFill>
                <a:effectLst/>
                <a:latin typeface="+mn-lt"/>
                <a:ea typeface="+mn-ea"/>
                <a:cs typeface="+mn-cs"/>
              </a:rPr>
              <a:t> Bone disease: low bone activity, decreased bone formation and resorption. Associated with suppression of PTH by the use of calcium, active vitamin D, and vitamin D analogue.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12</a:t>
            </a:fld>
            <a:endParaRPr lang="en-US"/>
          </a:p>
        </p:txBody>
      </p:sp>
    </p:spTree>
    <p:extLst>
      <p:ext uri="{BB962C8B-B14F-4D97-AF65-F5344CB8AC3E}">
        <p14:creationId xmlns:p14="http://schemas.microsoft.com/office/powerpoint/2010/main" val="360967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Courier New" panose="02070309020205020404" pitchFamily="49" charset="0"/>
              <a:buChar char="o"/>
              <a:tabLst>
                <a:tab pos="4394200" algn="l"/>
              </a:tabLst>
            </a:pPr>
            <a:r>
              <a:rPr lang="en-US" sz="1200" dirty="0">
                <a:effectLst/>
                <a:latin typeface="Arial" panose="020B0604020202020204" pitchFamily="34" charset="0"/>
                <a:ea typeface="Times New Roman" panose="02020603050405020304" pitchFamily="18" charset="0"/>
              </a:rPr>
              <a:t>Factors that lead to excessive PTH secretion: </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Altered Vitamin D metabolism-changes in the calcium level of extracellular fluid influences synthesis of calcitriol (1,25 </a:t>
            </a:r>
            <a:r>
              <a:rPr lang="en-US" sz="1200" dirty="0" err="1">
                <a:effectLst/>
                <a:latin typeface="Arial" panose="020B0604020202020204" pitchFamily="34" charset="0"/>
                <a:ea typeface="Times New Roman" panose="02020603050405020304" pitchFamily="18" charset="0"/>
              </a:rPr>
              <a:t>dihydorxyvitamin</a:t>
            </a:r>
            <a:r>
              <a:rPr lang="en-US" sz="1200" dirty="0">
                <a:effectLst/>
                <a:latin typeface="Arial" panose="020B0604020202020204" pitchFamily="34" charset="0"/>
                <a:ea typeface="Times New Roman" panose="02020603050405020304" pitchFamily="18" charset="0"/>
              </a:rPr>
              <a:t> D) and the secretion of PTH. Calcitriol increases intestinal calcium absorption in response to low calcium and PTH can directly stimulate renal tubules to increase calcitriol production  </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Hypocalcemia-worsens due to lower active transport of calcium from intestine leaving primarily only passive absorption of calcium. Also affected by higher phosphorus levels, which stimulates PTH production and inhibit action of calcitriol. This results in hyperphosphatemia, hypocalcemia and calcitriol deficiency, which all leads parathyroid hyperplasia. Calcium is the most important regulator of PTH secretion, powerful stimulant of PTH secretion.  </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Phosphorus retention -increase in both excretion and production of phosphorus and calcitriol production, in response to an increased secretion of PTH (reason why phosphorus levels usually remain within normal range during stage 2-3 CKD; this changes in stage 4 CKD). Phosphorus stimulates synthesis and secretion of PTH independent of calcitriol or serum Calcium. PO4 also stimulates hyperplasia of the parathyroid gland </a:t>
            </a:r>
            <a:r>
              <a:rPr lang="en-US" sz="1200" dirty="0">
                <a:effectLst/>
                <a:highlight>
                  <a:srgbClr val="FFFF00"/>
                </a:highlight>
                <a:latin typeface="Arial" panose="020B0604020202020204" pitchFamily="34" charset="0"/>
                <a:ea typeface="Times New Roman" panose="02020603050405020304" pitchFamily="18" charset="0"/>
              </a:rPr>
              <a:t>(IMPORTANT LOW PO4 DIET TO DECREASE PTH PRODUCTION)</a:t>
            </a:r>
            <a:r>
              <a:rPr lang="en-US" sz="1200" dirty="0">
                <a:effectLst/>
                <a:latin typeface="Arial" panose="020B0604020202020204" pitchFamily="34" charset="0"/>
                <a:ea typeface="Times New Roman" panose="02020603050405020304" pitchFamily="18" charset="0"/>
              </a:rPr>
              <a:t>. A HIGH PHOSPHORUS DIET RESULTS IN RAPID PARATHYROID CELL GROWTH (HYPERPLASIA). Hyperphosphatemia also causes resistance to calcitriol therapy. SHTP-high serum phosphorus levels from dietary phosphorus intake and phosphorus coming from bone due to bone resorption. </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Skeletal resistance to PTH -resistance to the calcemic action of PTH occurs early in CKD</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Reduced degradation of PTH -related to increased secretion of PTH, decreased catabolism of PTH (kidneys degrade PTH). High levels of </a:t>
            </a:r>
            <a:r>
              <a:rPr lang="en-US" sz="1200" dirty="0" err="1">
                <a:effectLst/>
                <a:latin typeface="Arial" panose="020B0604020202020204" pitchFamily="34" charset="0"/>
                <a:ea typeface="Times New Roman" panose="02020603050405020304" pitchFamily="18" charset="0"/>
              </a:rPr>
              <a:t>iPTH</a:t>
            </a:r>
            <a:r>
              <a:rPr lang="en-US" sz="1200" dirty="0">
                <a:effectLst/>
                <a:latin typeface="Arial" panose="020B0604020202020204" pitchFamily="34" charset="0"/>
                <a:ea typeface="Times New Roman" panose="02020603050405020304" pitchFamily="18" charset="0"/>
              </a:rPr>
              <a:t> result partially from increased secretion as well as from decreased catabolism secondary to the decreased number of nephrons.</a:t>
            </a:r>
            <a:endParaRPr lang="en-US" dirty="0">
              <a:effectLst/>
            </a:endParaRPr>
          </a:p>
          <a:p>
            <a:pPr marL="1143000" lvl="2" indent="-228600">
              <a:buFont typeface="Wingdings" panose="05000000000000000000" pitchFamily="2" charset="2"/>
              <a:buChar char=""/>
              <a:tabLst>
                <a:tab pos="4394200" algn="l"/>
              </a:tabLst>
            </a:pPr>
            <a:r>
              <a:rPr lang="en-US" sz="1200" dirty="0">
                <a:effectLst/>
                <a:latin typeface="Arial" panose="020B0604020202020204" pitchFamily="34" charset="0"/>
                <a:ea typeface="Times New Roman" panose="02020603050405020304" pitchFamily="18" charset="0"/>
              </a:rPr>
              <a:t>Metabolic acidosis -starts at stage 2 CKD, low CO2 levels. Chronic metabolic acidosis alters bone composition and alter the hemostatic relationship between blood ionized calcium, PTH and 1,25(OH)</a:t>
            </a:r>
            <a:r>
              <a:rPr lang="en-US" sz="1200" baseline="-25000" dirty="0">
                <a:effectLst/>
                <a:latin typeface="Arial" panose="020B0604020202020204" pitchFamily="34" charset="0"/>
                <a:ea typeface="Times New Roman" panose="02020603050405020304" pitchFamily="18" charset="0"/>
              </a:rPr>
              <a:t>2</a:t>
            </a:r>
            <a:r>
              <a:rPr lang="en-US" sz="1200" dirty="0">
                <a:effectLst/>
                <a:latin typeface="Arial" panose="020B0604020202020204" pitchFamily="34" charset="0"/>
                <a:ea typeface="Times New Roman" panose="02020603050405020304" pitchFamily="18" charset="0"/>
              </a:rPr>
              <a:t>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95CCB6F-BA3A-1643-B320-0328A312C8FE}" type="slidenum">
              <a:rPr lang="en-US" smtClean="0"/>
              <a:t>13</a:t>
            </a:fld>
            <a:endParaRPr lang="en-US"/>
          </a:p>
        </p:txBody>
      </p:sp>
    </p:spTree>
    <p:extLst>
      <p:ext uri="{BB962C8B-B14F-4D97-AF65-F5344CB8AC3E}">
        <p14:creationId xmlns:p14="http://schemas.microsoft.com/office/powerpoint/2010/main" val="211383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pic>
        <p:nvPicPr>
          <p:cNvPr id="9" name="Picture 8">
            <a:extLst>
              <a:ext uri="{FF2B5EF4-FFF2-40B4-BE49-F238E27FC236}">
                <a16:creationId xmlns:a16="http://schemas.microsoft.com/office/drawing/2014/main" id="{398046F1-675F-499E-AA3D-9B6CDE6F0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8261" y="453257"/>
            <a:ext cx="5062917" cy="1763673"/>
          </a:xfrm>
          <a:prstGeom prst="rect">
            <a:avLst/>
          </a:prstGeom>
        </p:spPr>
      </p:pic>
    </p:spTree>
    <p:extLst>
      <p:ext uri="{BB962C8B-B14F-4D97-AF65-F5344CB8AC3E}">
        <p14:creationId xmlns:p14="http://schemas.microsoft.com/office/powerpoint/2010/main" val="86102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117092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5122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324858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890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2505360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395734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148829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71757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3DB98E-02F2-4B26-9EFF-2C5098D0CF83}"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49847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3DB98E-02F2-4B26-9EFF-2C5098D0CF83}"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27461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3DB98E-02F2-4B26-9EFF-2C5098D0CF83}"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397949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DB98E-02F2-4B26-9EFF-2C5098D0CF83}"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330547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DB98E-02F2-4B26-9EFF-2C5098D0CF83}"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380378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3DB98E-02F2-4B26-9EFF-2C5098D0CF83}"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118362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3DB98E-02F2-4B26-9EFF-2C5098D0CF83}"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F0854-A6A6-4B25-8FA6-2021A53DA966}" type="slidenum">
              <a:rPr lang="en-US" smtClean="0"/>
              <a:t>‹#›</a:t>
            </a:fld>
            <a:endParaRPr lang="en-US"/>
          </a:p>
        </p:txBody>
      </p:sp>
    </p:spTree>
    <p:extLst>
      <p:ext uri="{BB962C8B-B14F-4D97-AF65-F5344CB8AC3E}">
        <p14:creationId xmlns:p14="http://schemas.microsoft.com/office/powerpoint/2010/main" val="406927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3DB98E-02F2-4B26-9EFF-2C5098D0CF83}" type="datetimeFigureOut">
              <a:rPr lang="en-US" smtClean="0"/>
              <a:t>6/25/2020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9F0854-A6A6-4B25-8FA6-2021A53DA966}" type="slidenum">
              <a:rPr lang="en-US" smtClean="0"/>
              <a:t>‹#›</a:t>
            </a:fld>
            <a:endParaRPr lang="en-US"/>
          </a:p>
        </p:txBody>
      </p:sp>
      <p:pic>
        <p:nvPicPr>
          <p:cNvPr id="9" name="Picture 8">
            <a:extLst>
              <a:ext uri="{FF2B5EF4-FFF2-40B4-BE49-F238E27FC236}">
                <a16:creationId xmlns:a16="http://schemas.microsoft.com/office/drawing/2014/main" id="{97ACAE0A-B587-4A57-AB68-58770F6C9664}"/>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1" r="59580" b="-3110"/>
          <a:stretch/>
        </p:blipFill>
        <p:spPr>
          <a:xfrm>
            <a:off x="404602" y="5479562"/>
            <a:ext cx="1551197" cy="1378437"/>
          </a:xfrm>
          <a:prstGeom prst="rect">
            <a:avLst/>
          </a:prstGeom>
        </p:spPr>
      </p:pic>
    </p:spTree>
    <p:extLst>
      <p:ext uri="{BB962C8B-B14F-4D97-AF65-F5344CB8AC3E}">
        <p14:creationId xmlns:p14="http://schemas.microsoft.com/office/powerpoint/2010/main" val="1705512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pcedcente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rofslusos.blogspot.com/2013/08/para-quando-publicitacao-das-listas-de.html"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1F3C-71B0-4851-A46B-4533EEEF0DF8}"/>
              </a:ext>
            </a:extLst>
          </p:cNvPr>
          <p:cNvSpPr>
            <a:spLocks noGrp="1"/>
          </p:cNvSpPr>
          <p:nvPr>
            <p:ph type="ctrTitle"/>
          </p:nvPr>
        </p:nvSpPr>
        <p:spPr>
          <a:xfrm>
            <a:off x="568412" y="2290118"/>
            <a:ext cx="9218139" cy="2306595"/>
          </a:xfrm>
        </p:spPr>
        <p:txBody>
          <a:bodyPr/>
          <a:lstStyle/>
          <a:p>
            <a:pPr algn="ctr"/>
            <a:br>
              <a:rPr lang="en-US" sz="2400" dirty="0"/>
            </a:br>
            <a:br>
              <a:rPr lang="en-US" sz="2400" dirty="0"/>
            </a:br>
            <a:br>
              <a:rPr lang="en-US" sz="2400" dirty="0"/>
            </a:br>
            <a:br>
              <a:rPr lang="en-US" sz="2400" dirty="0"/>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2400" b="1" dirty="0">
                <a:solidFill>
                  <a:srgbClr val="C00000"/>
                </a:solidFill>
              </a:rPr>
            </a:br>
            <a:br>
              <a:rPr lang="en-US" sz="3600" b="1" dirty="0">
                <a:solidFill>
                  <a:srgbClr val="C00000"/>
                </a:solidFill>
              </a:rPr>
            </a:br>
            <a:r>
              <a:rPr lang="en-US" sz="3600" b="1" dirty="0">
                <a:solidFill>
                  <a:srgbClr val="C00000"/>
                </a:solidFill>
              </a:rPr>
              <a:t> </a:t>
            </a: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dirty="0"/>
            </a:br>
            <a:br>
              <a:rPr lang="en-US" sz="3600" dirty="0"/>
            </a:br>
            <a:br>
              <a:rPr lang="en-US" sz="3600" dirty="0"/>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sz="3600" b="1" dirty="0">
                <a:solidFill>
                  <a:srgbClr val="C00000"/>
                </a:solidFill>
              </a:rPr>
            </a:br>
            <a:br>
              <a:rPr lang="en-US" i="1" dirty="0">
                <a:solidFill>
                  <a:srgbClr val="0070C0"/>
                </a:solidFill>
              </a:rPr>
            </a:br>
            <a:br>
              <a:rPr lang="en-US" i="1" dirty="0">
                <a:solidFill>
                  <a:srgbClr val="0070C0"/>
                </a:solidFill>
              </a:rPr>
            </a:br>
            <a:br>
              <a:rPr lang="en-US" i="1" dirty="0">
                <a:solidFill>
                  <a:srgbClr val="0070C0"/>
                </a:solidFill>
              </a:rPr>
            </a:br>
            <a:br>
              <a:rPr lang="en-US" i="1" dirty="0">
                <a:solidFill>
                  <a:srgbClr val="0070C0"/>
                </a:solidFill>
              </a:rPr>
            </a:br>
            <a:br>
              <a:rPr lang="en-US" dirty="0"/>
            </a:br>
            <a:br>
              <a:rPr lang="en-US" dirty="0"/>
            </a:br>
            <a:br>
              <a:rPr lang="en-US" dirty="0"/>
            </a:br>
            <a:br>
              <a:rPr lang="en-US" dirty="0"/>
            </a:br>
            <a:br>
              <a:rPr lang="en-US" dirty="0"/>
            </a:br>
            <a:endParaRPr lang="en-US" sz="4800" i="1" dirty="0">
              <a:solidFill>
                <a:srgbClr val="0070C0"/>
              </a:solidFill>
            </a:endParaRPr>
          </a:p>
        </p:txBody>
      </p:sp>
      <p:sp>
        <p:nvSpPr>
          <p:cNvPr id="3" name="Subtitle 2">
            <a:extLst>
              <a:ext uri="{FF2B5EF4-FFF2-40B4-BE49-F238E27FC236}">
                <a16:creationId xmlns:a16="http://schemas.microsoft.com/office/drawing/2014/main" id="{20463E32-6A97-4665-A81D-7C0A4AC6A5C3}"/>
              </a:ext>
            </a:extLst>
          </p:cNvPr>
          <p:cNvSpPr>
            <a:spLocks noGrp="1"/>
          </p:cNvSpPr>
          <p:nvPr>
            <p:ph type="subTitle" idx="1"/>
          </p:nvPr>
        </p:nvSpPr>
        <p:spPr>
          <a:xfrm>
            <a:off x="644770" y="4166419"/>
            <a:ext cx="8704470" cy="2691581"/>
          </a:xfrm>
        </p:spPr>
        <p:txBody>
          <a:bodyPr>
            <a:normAutofit fontScale="40000" lnSpcReduction="20000"/>
          </a:bodyPr>
          <a:lstStyle/>
          <a:p>
            <a:pPr algn="l"/>
            <a:endParaRPr lang="en-US" sz="3400" b="1" dirty="0">
              <a:solidFill>
                <a:srgbClr val="0070C0"/>
              </a:solidFill>
            </a:endParaRPr>
          </a:p>
          <a:p>
            <a:pPr algn="ctr"/>
            <a:endParaRPr lang="en-US" sz="3400" b="1" dirty="0">
              <a:solidFill>
                <a:schemeClr val="tx1">
                  <a:lumMod val="75000"/>
                  <a:lumOff val="25000"/>
                </a:schemeClr>
              </a:solidFill>
            </a:endParaRPr>
          </a:p>
          <a:p>
            <a:pPr algn="ctr"/>
            <a:endParaRPr lang="en-US" sz="5000" b="1" dirty="0">
              <a:solidFill>
                <a:schemeClr val="tx1">
                  <a:lumMod val="75000"/>
                  <a:lumOff val="25000"/>
                </a:schemeClr>
              </a:solidFill>
            </a:endParaRPr>
          </a:p>
          <a:p>
            <a:pPr algn="ctr"/>
            <a:r>
              <a:rPr lang="en-US" sz="5000" b="1" dirty="0">
                <a:solidFill>
                  <a:schemeClr val="tx1">
                    <a:lumMod val="75000"/>
                    <a:lumOff val="25000"/>
                  </a:schemeClr>
                </a:solidFill>
              </a:rPr>
              <a:t>This webinar will start shortly. The slides and the webinar recording will be available at </a:t>
            </a:r>
            <a:r>
              <a:rPr lang="en-US" sz="5000" b="1" dirty="0">
                <a:solidFill>
                  <a:schemeClr val="tx1">
                    <a:lumMod val="75000"/>
                    <a:lumOff val="25000"/>
                  </a:schemeClr>
                </a:solidFill>
                <a:hlinkClick r:id="rId3"/>
              </a:rPr>
              <a:t>www.dpcedcenter.org</a:t>
            </a:r>
            <a:endParaRPr lang="en-US" sz="5000" b="1" dirty="0">
              <a:solidFill>
                <a:schemeClr val="tx1">
                  <a:lumMod val="75000"/>
                  <a:lumOff val="25000"/>
                </a:schemeClr>
              </a:solidFill>
            </a:endParaRPr>
          </a:p>
          <a:p>
            <a:pPr algn="l"/>
            <a:endParaRPr lang="en-US" sz="5000" b="1" dirty="0">
              <a:solidFill>
                <a:srgbClr val="0070C0"/>
              </a:solidFill>
            </a:endParaRPr>
          </a:p>
          <a:p>
            <a:pPr algn="ctr"/>
            <a:r>
              <a:rPr lang="en-US" sz="6200" b="1" dirty="0">
                <a:solidFill>
                  <a:srgbClr val="2B9583"/>
                </a:solidFill>
              </a:rPr>
              <a:t>Next webinar: July 30,2020 </a:t>
            </a:r>
            <a:r>
              <a:rPr lang="en-US" dirty="0"/>
              <a:t> J</a:t>
            </a:r>
          </a:p>
          <a:p>
            <a:r>
              <a:rPr lang="en-US" dirty="0"/>
              <a:t> </a:t>
            </a:r>
          </a:p>
          <a:p>
            <a:pPr algn="l"/>
            <a:endParaRPr lang="en-US" dirty="0"/>
          </a:p>
          <a:p>
            <a:pPr algn="l"/>
            <a:endParaRPr lang="en-US" dirty="0"/>
          </a:p>
        </p:txBody>
      </p:sp>
      <p:sp>
        <p:nvSpPr>
          <p:cNvPr id="5" name="Rectangle 4">
            <a:extLst>
              <a:ext uri="{FF2B5EF4-FFF2-40B4-BE49-F238E27FC236}">
                <a16:creationId xmlns:a16="http://schemas.microsoft.com/office/drawing/2014/main" id="{5396190C-3C34-489F-B298-8F277CBE434B}"/>
              </a:ext>
            </a:extLst>
          </p:cNvPr>
          <p:cNvSpPr/>
          <p:nvPr/>
        </p:nvSpPr>
        <p:spPr>
          <a:xfrm>
            <a:off x="3048000" y="2828836"/>
            <a:ext cx="6096000" cy="3170099"/>
          </a:xfrm>
          <a:prstGeom prst="rect">
            <a:avLst/>
          </a:prstGeom>
        </p:spPr>
        <p:txBody>
          <a:bodyPr>
            <a:spAutoFit/>
          </a:bodyPr>
          <a:lstStyle/>
          <a:p>
            <a:pPr algn="ctr"/>
            <a:r>
              <a:rPr lang="en-US" sz="4000" b="1" dirty="0"/>
              <a:t>Bone Mineral Disorder: Calcium, Vitamin D and Phosphorus</a:t>
            </a:r>
            <a:br>
              <a:rPr lang="en-US" sz="4000" dirty="0"/>
            </a:br>
            <a:br>
              <a:rPr lang="en-US" sz="4000" i="1" dirty="0">
                <a:solidFill>
                  <a:srgbClr val="0070C0"/>
                </a:solidFill>
              </a:rPr>
            </a:br>
            <a:endParaRPr lang="en-US" sz="4000" dirty="0"/>
          </a:p>
        </p:txBody>
      </p:sp>
    </p:spTree>
    <p:extLst>
      <p:ext uri="{BB962C8B-B14F-4D97-AF65-F5344CB8AC3E}">
        <p14:creationId xmlns:p14="http://schemas.microsoft.com/office/powerpoint/2010/main" val="129054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Bone Mineral Disease</a:t>
            </a:r>
          </a:p>
        </p:txBody>
      </p:sp>
      <p:sp>
        <p:nvSpPr>
          <p:cNvPr id="3" name="Content Placeholder 2"/>
          <p:cNvSpPr>
            <a:spLocks noGrp="1"/>
          </p:cNvSpPr>
          <p:nvPr>
            <p:ph sz="half" idx="1"/>
          </p:nvPr>
        </p:nvSpPr>
        <p:spPr>
          <a:xfrm>
            <a:off x="677334" y="1568450"/>
            <a:ext cx="9095316" cy="3880772"/>
          </a:xfrm>
        </p:spPr>
        <p:txBody>
          <a:bodyPr/>
          <a:lstStyle/>
          <a:p>
            <a:pPr marL="0" indent="0">
              <a:buNone/>
            </a:pPr>
            <a:r>
              <a:rPr lang="en-US" b="1" dirty="0"/>
              <a:t>Late stage 3 CKD</a:t>
            </a:r>
          </a:p>
          <a:p>
            <a:pPr>
              <a:buAutoNum type="arabicPeriod"/>
            </a:pPr>
            <a:r>
              <a:rPr lang="en-US" dirty="0"/>
              <a:t>Vitamin D levels drop below normal range and PTH levels are slightly increased</a:t>
            </a:r>
          </a:p>
          <a:p>
            <a:pPr>
              <a:buAutoNum type="arabicPeriod"/>
            </a:pPr>
            <a:r>
              <a:rPr lang="en-US" dirty="0"/>
              <a:t>Parathyroid glands overgrow and this results in overproduction of PTH</a:t>
            </a:r>
          </a:p>
          <a:p>
            <a:pPr lvl="1"/>
            <a:r>
              <a:rPr lang="en-US" dirty="0"/>
              <a:t>Secondary Hyperthyroidism</a:t>
            </a:r>
          </a:p>
          <a:p>
            <a:pPr>
              <a:buAutoNum type="arabicPeriod"/>
            </a:pPr>
            <a:r>
              <a:rPr lang="en-US" dirty="0"/>
              <a:t>Leads to loss of bone density and mineral loss from bone. </a:t>
            </a:r>
          </a:p>
          <a:p>
            <a:pPr>
              <a:buAutoNum type="arabicPeriod"/>
            </a:pPr>
            <a:r>
              <a:rPr lang="en-US" dirty="0"/>
              <a:t>Symptoms: 	</a:t>
            </a:r>
          </a:p>
          <a:p>
            <a:pPr lvl="1"/>
            <a:r>
              <a:rPr lang="en-US" dirty="0"/>
              <a:t>Pain</a:t>
            </a:r>
          </a:p>
          <a:p>
            <a:pPr lvl="1"/>
            <a:r>
              <a:rPr lang="en-US" dirty="0"/>
              <a:t>Stiffness in joint</a:t>
            </a:r>
          </a:p>
          <a:p>
            <a:pPr lvl="1"/>
            <a:r>
              <a:rPr lang="en-US" dirty="0"/>
              <a:t>Higher risk of fracture</a:t>
            </a:r>
          </a:p>
          <a:p>
            <a:pPr lvl="1"/>
            <a:r>
              <a:rPr lang="en-US" dirty="0"/>
              <a:t>Spontaneous tendon rapture</a:t>
            </a:r>
          </a:p>
          <a:p>
            <a:pPr lvl="1"/>
            <a:endParaRPr lang="en-US" dirty="0"/>
          </a:p>
          <a:p>
            <a:pPr>
              <a:buAutoNum type="arabicPeriod"/>
            </a:pPr>
            <a:endParaRPr lang="en-US" dirty="0"/>
          </a:p>
          <a:p>
            <a:pPr>
              <a:buAutoNum type="arabicPeriod"/>
            </a:pPr>
            <a:endParaRPr lang="en-US" dirty="0"/>
          </a:p>
          <a:p>
            <a:pPr>
              <a:buAutoNum type="arabicPeriod"/>
            </a:pPr>
            <a:endParaRPr lang="en-US" dirty="0"/>
          </a:p>
        </p:txBody>
      </p:sp>
      <p:sp>
        <p:nvSpPr>
          <p:cNvPr id="5" name="Up Arrow 4"/>
          <p:cNvSpPr/>
          <p:nvPr/>
        </p:nvSpPr>
        <p:spPr>
          <a:xfrm>
            <a:off x="7601804" y="4192903"/>
            <a:ext cx="1241944" cy="1359915"/>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rPr>
              <a:t>PTH</a:t>
            </a:r>
          </a:p>
        </p:txBody>
      </p:sp>
      <p:sp>
        <p:nvSpPr>
          <p:cNvPr id="6" name="Down Arrow 5"/>
          <p:cNvSpPr/>
          <p:nvPr/>
        </p:nvSpPr>
        <p:spPr>
          <a:xfrm>
            <a:off x="6042052" y="4237074"/>
            <a:ext cx="1132765" cy="131574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chemeClr val="bg1"/>
                </a:solidFill>
              </a:rPr>
              <a:t>Vit. D</a:t>
            </a:r>
            <a:endParaRPr lang="en-US" dirty="0">
              <a:solidFill>
                <a:schemeClr val="bg1"/>
              </a:solidFill>
            </a:endParaRPr>
          </a:p>
        </p:txBody>
      </p:sp>
    </p:spTree>
    <p:extLst>
      <p:ext uri="{BB962C8B-B14F-4D97-AF65-F5344CB8AC3E}">
        <p14:creationId xmlns:p14="http://schemas.microsoft.com/office/powerpoint/2010/main" val="134504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Long-term implications: </a:t>
            </a:r>
            <a:br>
              <a:rPr lang="en-US" dirty="0"/>
            </a:br>
            <a:endParaRPr lang="en-US" dirty="0"/>
          </a:p>
        </p:txBody>
      </p:sp>
      <p:sp>
        <p:nvSpPr>
          <p:cNvPr id="6" name="Content Placeholder 5"/>
          <p:cNvSpPr>
            <a:spLocks noGrp="1"/>
          </p:cNvSpPr>
          <p:nvPr>
            <p:ph sz="half" idx="1"/>
          </p:nvPr>
        </p:nvSpPr>
        <p:spPr>
          <a:xfrm>
            <a:off x="677334" y="1399439"/>
            <a:ext cx="4184035" cy="3880772"/>
          </a:xfrm>
        </p:spPr>
        <p:txBody>
          <a:bodyPr/>
          <a:lstStyle/>
          <a:p>
            <a:r>
              <a:rPr lang="en-US" dirty="0"/>
              <a:t>Calciphylaxis</a:t>
            </a:r>
          </a:p>
          <a:p>
            <a:r>
              <a:rPr lang="en-US" dirty="0"/>
              <a:t>Vascular and soft tissue calcifications</a:t>
            </a:r>
          </a:p>
          <a:p>
            <a:r>
              <a:rPr lang="en-US" dirty="0"/>
              <a:t>Increased morbidity and mortality</a:t>
            </a:r>
          </a:p>
          <a:p>
            <a:endParaRPr lang="en-US" dirty="0"/>
          </a:p>
        </p:txBody>
      </p:sp>
      <p:pic>
        <p:nvPicPr>
          <p:cNvPr id="10" name="Picture 9"/>
          <p:cNvPicPr>
            <a:picLocks noChangeAspect="1"/>
          </p:cNvPicPr>
          <p:nvPr/>
        </p:nvPicPr>
        <p:blipFill>
          <a:blip r:embed="rId3"/>
          <a:stretch>
            <a:fillRect/>
          </a:stretch>
        </p:blipFill>
        <p:spPr>
          <a:xfrm>
            <a:off x="6849131" y="1399439"/>
            <a:ext cx="2032511" cy="1707309"/>
          </a:xfrm>
          <a:prstGeom prst="rect">
            <a:avLst/>
          </a:prstGeom>
        </p:spPr>
      </p:pic>
      <p:pic>
        <p:nvPicPr>
          <p:cNvPr id="11" name="Picture 10"/>
          <p:cNvPicPr>
            <a:picLocks noChangeAspect="1"/>
          </p:cNvPicPr>
          <p:nvPr/>
        </p:nvPicPr>
        <p:blipFill>
          <a:blip r:embed="rId4"/>
          <a:stretch>
            <a:fillRect/>
          </a:stretch>
        </p:blipFill>
        <p:spPr>
          <a:xfrm>
            <a:off x="3176640" y="3714309"/>
            <a:ext cx="3672491" cy="2866692"/>
          </a:xfrm>
          <a:prstGeom prst="rect">
            <a:avLst/>
          </a:prstGeom>
        </p:spPr>
      </p:pic>
      <p:sp>
        <p:nvSpPr>
          <p:cNvPr id="12" name="TextBox 11"/>
          <p:cNvSpPr txBox="1"/>
          <p:nvPr/>
        </p:nvSpPr>
        <p:spPr>
          <a:xfrm>
            <a:off x="2976831" y="6597429"/>
            <a:ext cx="4516581" cy="276999"/>
          </a:xfrm>
          <a:prstGeom prst="rect">
            <a:avLst/>
          </a:prstGeom>
          <a:noFill/>
        </p:spPr>
        <p:txBody>
          <a:bodyPr wrap="square" rtlCol="0">
            <a:spAutoFit/>
          </a:bodyPr>
          <a:lstStyle/>
          <a:p>
            <a:r>
              <a:rPr lang="en-US" sz="1200" dirty="0"/>
              <a:t>Image courtesy of the Journal Association of Chest Physicians </a:t>
            </a:r>
          </a:p>
        </p:txBody>
      </p:sp>
      <p:sp>
        <p:nvSpPr>
          <p:cNvPr id="14" name="TextBox 13"/>
          <p:cNvSpPr txBox="1"/>
          <p:nvPr/>
        </p:nvSpPr>
        <p:spPr>
          <a:xfrm>
            <a:off x="6768824" y="3136275"/>
            <a:ext cx="4225636" cy="276999"/>
          </a:xfrm>
          <a:prstGeom prst="rect">
            <a:avLst/>
          </a:prstGeom>
          <a:noFill/>
        </p:spPr>
        <p:txBody>
          <a:bodyPr wrap="square" rtlCol="0">
            <a:spAutoFit/>
          </a:bodyPr>
          <a:lstStyle/>
          <a:p>
            <a:r>
              <a:rPr lang="en-US" sz="1200" dirty="0"/>
              <a:t>Image courtesy of woundeducator.com</a:t>
            </a:r>
          </a:p>
        </p:txBody>
      </p:sp>
    </p:spTree>
    <p:extLst>
      <p:ext uri="{BB962C8B-B14F-4D97-AF65-F5344CB8AC3E}">
        <p14:creationId xmlns:p14="http://schemas.microsoft.com/office/powerpoint/2010/main" val="82955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causes Bone Mineral Disorder?</a:t>
            </a:r>
          </a:p>
        </p:txBody>
      </p:sp>
      <p:sp>
        <p:nvSpPr>
          <p:cNvPr id="6" name="Content Placeholder 5"/>
          <p:cNvSpPr>
            <a:spLocks noGrp="1"/>
          </p:cNvSpPr>
          <p:nvPr>
            <p:ph idx="1"/>
          </p:nvPr>
        </p:nvSpPr>
        <p:spPr/>
        <p:txBody>
          <a:bodyPr/>
          <a:lstStyle/>
          <a:p>
            <a:pPr lvl="0"/>
            <a:r>
              <a:rPr lang="en-US" sz="2400" dirty="0"/>
              <a:t>Abnormal calcium and phosphorus metabolism </a:t>
            </a:r>
          </a:p>
          <a:p>
            <a:pPr lvl="0"/>
            <a:r>
              <a:rPr lang="en-US" sz="2400" dirty="0"/>
              <a:t>Vitamin D deficiency</a:t>
            </a:r>
          </a:p>
          <a:p>
            <a:pPr lvl="0"/>
            <a:r>
              <a:rPr lang="en-US" sz="2400" dirty="0"/>
              <a:t>Secondary Hyperthyroidism (SHTP) </a:t>
            </a:r>
          </a:p>
          <a:p>
            <a:endParaRPr lang="en-US" dirty="0"/>
          </a:p>
        </p:txBody>
      </p:sp>
    </p:spTree>
    <p:extLst>
      <p:ext uri="{BB962C8B-B14F-4D97-AF65-F5344CB8AC3E}">
        <p14:creationId xmlns:p14="http://schemas.microsoft.com/office/powerpoint/2010/main" val="176811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Renal bone disease</a:t>
            </a:r>
          </a:p>
        </p:txBody>
      </p:sp>
      <p:sp>
        <p:nvSpPr>
          <p:cNvPr id="3" name="Content Placeholder 2"/>
          <p:cNvSpPr>
            <a:spLocks noGrp="1"/>
          </p:cNvSpPr>
          <p:nvPr>
            <p:ph sz="half" idx="1"/>
          </p:nvPr>
        </p:nvSpPr>
        <p:spPr>
          <a:xfrm>
            <a:off x="677334" y="1930400"/>
            <a:ext cx="8596668" cy="3880772"/>
          </a:xfrm>
        </p:spPr>
        <p:txBody>
          <a:bodyPr>
            <a:normAutofit fontScale="92500" lnSpcReduction="20000"/>
          </a:bodyPr>
          <a:lstStyle/>
          <a:p>
            <a:pPr marL="0" indent="0">
              <a:buNone/>
            </a:pPr>
            <a:r>
              <a:rPr lang="en-US" dirty="0"/>
              <a:t>1. High-turn over</a:t>
            </a:r>
          </a:p>
          <a:p>
            <a:pPr lvl="1"/>
            <a:r>
              <a:rPr lang="en-US" dirty="0"/>
              <a:t>Caused by SHTP</a:t>
            </a:r>
          </a:p>
          <a:p>
            <a:pPr lvl="1"/>
            <a:r>
              <a:rPr lang="en-US" dirty="0"/>
              <a:t>Increase bone formation and resorption rates</a:t>
            </a:r>
          </a:p>
          <a:p>
            <a:pPr lvl="2"/>
            <a:r>
              <a:rPr lang="en-US" dirty="0"/>
              <a:t>High PTH levels  </a:t>
            </a:r>
          </a:p>
          <a:p>
            <a:pPr lvl="2"/>
            <a:r>
              <a:rPr lang="en-US" dirty="0"/>
              <a:t>Metabolic Acidosis</a:t>
            </a:r>
          </a:p>
          <a:p>
            <a:pPr lvl="2"/>
            <a:r>
              <a:rPr lang="en-US" dirty="0"/>
              <a:t>Hyperphosphatemia</a:t>
            </a:r>
          </a:p>
          <a:p>
            <a:pPr lvl="1"/>
            <a:r>
              <a:rPr lang="en-US" dirty="0"/>
              <a:t>Factors that lead to excessive PTH secretion:</a:t>
            </a:r>
          </a:p>
          <a:p>
            <a:pPr lvl="2"/>
            <a:r>
              <a:rPr lang="en-US" dirty="0">
                <a:latin typeface="Arial" panose="020B0604020202020204" pitchFamily="34" charset="0"/>
                <a:ea typeface="Times New Roman" panose="02020603050405020304" pitchFamily="18" charset="0"/>
              </a:rPr>
              <a:t>Altered Vitamin D metabolism</a:t>
            </a:r>
          </a:p>
          <a:p>
            <a:pPr lvl="2"/>
            <a:r>
              <a:rPr lang="en-US" dirty="0">
                <a:latin typeface="Arial" panose="020B0604020202020204" pitchFamily="34" charset="0"/>
                <a:ea typeface="Times New Roman" panose="02020603050405020304" pitchFamily="18" charset="0"/>
              </a:rPr>
              <a:t>Hypocalcemia</a:t>
            </a:r>
          </a:p>
          <a:p>
            <a:pPr lvl="2"/>
            <a:r>
              <a:rPr lang="en-US" dirty="0">
                <a:latin typeface="Arial" panose="020B0604020202020204" pitchFamily="34" charset="0"/>
                <a:ea typeface="Times New Roman" panose="02020603050405020304" pitchFamily="18" charset="0"/>
              </a:rPr>
              <a:t>Phosphorus retention ***</a:t>
            </a:r>
          </a:p>
          <a:p>
            <a:pPr lvl="2"/>
            <a:r>
              <a:rPr lang="en-US" dirty="0">
                <a:latin typeface="Arial" panose="020B0604020202020204" pitchFamily="34" charset="0"/>
                <a:ea typeface="Times New Roman" panose="02020603050405020304" pitchFamily="18" charset="0"/>
              </a:rPr>
              <a:t>Skeletal resistance to PTH </a:t>
            </a:r>
          </a:p>
          <a:p>
            <a:pPr lvl="2"/>
            <a:r>
              <a:rPr lang="en-US" dirty="0">
                <a:latin typeface="Arial" panose="020B0604020202020204" pitchFamily="34" charset="0"/>
                <a:ea typeface="Times New Roman" panose="02020603050405020304" pitchFamily="18" charset="0"/>
              </a:rPr>
              <a:t>Reduced degradation of PTH </a:t>
            </a:r>
          </a:p>
          <a:p>
            <a:pPr lvl="2"/>
            <a:r>
              <a:rPr lang="en-US" dirty="0">
                <a:latin typeface="Arial" panose="020B0604020202020204" pitchFamily="34" charset="0"/>
                <a:ea typeface="Times New Roman" panose="02020603050405020304" pitchFamily="18" charset="0"/>
              </a:rPr>
              <a:t>Metabolic acidosis </a:t>
            </a:r>
            <a:endParaRPr lang="en-US" dirty="0"/>
          </a:p>
          <a:p>
            <a:pPr lvl="2"/>
            <a:endParaRPr lang="en-US" dirty="0">
              <a:solidFill>
                <a:schemeClr val="tx1"/>
              </a:solidFill>
            </a:endParaRPr>
          </a:p>
          <a:p>
            <a:pPr lvl="1"/>
            <a:endParaRPr lang="en-US" dirty="0"/>
          </a:p>
        </p:txBody>
      </p:sp>
    </p:spTree>
    <p:extLst>
      <p:ext uri="{BB962C8B-B14F-4D97-AF65-F5344CB8AC3E}">
        <p14:creationId xmlns:p14="http://schemas.microsoft.com/office/powerpoint/2010/main" val="345326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Types of Renal bone disease</a:t>
            </a:r>
          </a:p>
        </p:txBody>
      </p:sp>
      <p:sp>
        <p:nvSpPr>
          <p:cNvPr id="9" name="Content Placeholder 8"/>
          <p:cNvSpPr>
            <a:spLocks noGrp="1"/>
          </p:cNvSpPr>
          <p:nvPr>
            <p:ph idx="1"/>
          </p:nvPr>
        </p:nvSpPr>
        <p:spPr/>
        <p:txBody>
          <a:bodyPr>
            <a:normAutofit fontScale="92500" lnSpcReduction="10000"/>
          </a:bodyPr>
          <a:lstStyle/>
          <a:p>
            <a:pPr marL="0" indent="0">
              <a:buNone/>
            </a:pPr>
            <a:r>
              <a:rPr lang="en-US" dirty="0"/>
              <a:t>2. Mixed-uremic bone disease</a:t>
            </a:r>
          </a:p>
          <a:p>
            <a:pPr lvl="1"/>
            <a:r>
              <a:rPr lang="en-US" dirty="0"/>
              <a:t>Combination of high turnover bone disease and </a:t>
            </a:r>
            <a:r>
              <a:rPr lang="en-US" dirty="0" err="1"/>
              <a:t>osteomalacia</a:t>
            </a:r>
            <a:endParaRPr lang="en-US" dirty="0"/>
          </a:p>
          <a:p>
            <a:pPr lvl="1"/>
            <a:r>
              <a:rPr lang="en-US" dirty="0"/>
              <a:t>High and low remodeling activities, defective mineralization with or without increased bone formation. </a:t>
            </a:r>
          </a:p>
          <a:p>
            <a:pPr lvl="1"/>
            <a:r>
              <a:rPr lang="en-US" dirty="0"/>
              <a:t>Lower formation and mineralization rate as compared with high turnover disease.</a:t>
            </a:r>
          </a:p>
          <a:p>
            <a:pPr lvl="1"/>
            <a:r>
              <a:rPr lang="en-US" dirty="0"/>
              <a:t>Factors:</a:t>
            </a:r>
          </a:p>
          <a:p>
            <a:pPr lvl="2"/>
            <a:r>
              <a:rPr lang="en-US" dirty="0"/>
              <a:t>Increased PTH activity, metabolic acidosis</a:t>
            </a:r>
          </a:p>
          <a:p>
            <a:pPr lvl="2"/>
            <a:r>
              <a:rPr lang="en-US" dirty="0"/>
              <a:t>Calcium and calcitriol deficiency</a:t>
            </a:r>
          </a:p>
          <a:p>
            <a:pPr lvl="2"/>
            <a:r>
              <a:rPr lang="en-US" dirty="0"/>
              <a:t>Aluminum toxicity</a:t>
            </a:r>
          </a:p>
          <a:p>
            <a:pPr lvl="2"/>
            <a:r>
              <a:rPr lang="en-US" dirty="0"/>
              <a:t>Skeletal resistance to Vitamin D and PTH</a:t>
            </a:r>
          </a:p>
          <a:p>
            <a:pPr lvl="2"/>
            <a:r>
              <a:rPr lang="en-US" dirty="0"/>
              <a:t>Hyperphosphatemia. </a:t>
            </a:r>
          </a:p>
          <a:p>
            <a:pPr marL="457200" lvl="1" indent="0">
              <a:buNone/>
            </a:pPr>
            <a:r>
              <a:rPr lang="en-US" dirty="0"/>
              <a:t> </a:t>
            </a:r>
          </a:p>
          <a:p>
            <a:pPr lvl="1"/>
            <a:endParaRPr lang="en-US" dirty="0"/>
          </a:p>
          <a:p>
            <a:endParaRPr lang="en-US" dirty="0"/>
          </a:p>
        </p:txBody>
      </p:sp>
    </p:spTree>
    <p:extLst>
      <p:ext uri="{BB962C8B-B14F-4D97-AF65-F5344CB8AC3E}">
        <p14:creationId xmlns:p14="http://schemas.microsoft.com/office/powerpoint/2010/main" val="306523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Renal bone disease</a:t>
            </a:r>
          </a:p>
        </p:txBody>
      </p:sp>
      <p:sp>
        <p:nvSpPr>
          <p:cNvPr id="7" name="Content Placeholder 3"/>
          <p:cNvSpPr>
            <a:spLocks noGrp="1"/>
          </p:cNvSpPr>
          <p:nvPr>
            <p:ph idx="1"/>
          </p:nvPr>
        </p:nvSpPr>
        <p:spPr>
          <a:xfrm>
            <a:off x="677334" y="2160589"/>
            <a:ext cx="9339502" cy="3880773"/>
          </a:xfrm>
        </p:spPr>
        <p:txBody>
          <a:bodyPr>
            <a:normAutofit/>
          </a:bodyPr>
          <a:lstStyle/>
          <a:p>
            <a:pPr marL="0" indent="0">
              <a:buNone/>
            </a:pPr>
            <a:r>
              <a:rPr lang="en-US" dirty="0"/>
              <a:t>3. Low-turn over</a:t>
            </a:r>
          </a:p>
          <a:p>
            <a:pPr lvl="1"/>
            <a:r>
              <a:rPr lang="en-US" dirty="0" err="1"/>
              <a:t>Osteomalacia</a:t>
            </a:r>
            <a:r>
              <a:rPr lang="en-US" dirty="0"/>
              <a:t>: </a:t>
            </a:r>
          </a:p>
          <a:p>
            <a:pPr lvl="2"/>
            <a:r>
              <a:rPr lang="en-US" dirty="0"/>
              <a:t>Low rates of bone turnover.</a:t>
            </a:r>
          </a:p>
          <a:p>
            <a:pPr lvl="2"/>
            <a:r>
              <a:rPr lang="en-US" dirty="0"/>
              <a:t>Common causes: aluminum toxicity and other heavy metals. Also associated with Vitamin D deficiency, hypophosphatemia, hypocalcemia, and severe acidosis.</a:t>
            </a:r>
          </a:p>
          <a:p>
            <a:pPr lvl="2"/>
            <a:endParaRPr lang="en-US" dirty="0"/>
          </a:p>
          <a:p>
            <a:pPr lvl="1"/>
            <a:r>
              <a:rPr lang="en-US" dirty="0" err="1"/>
              <a:t>Adynamic</a:t>
            </a:r>
            <a:r>
              <a:rPr lang="en-US" dirty="0"/>
              <a:t> Bone disease: </a:t>
            </a:r>
          </a:p>
          <a:p>
            <a:pPr lvl="2"/>
            <a:r>
              <a:rPr lang="en-US" dirty="0"/>
              <a:t>Low bone activity, decreased bone formation and resorption (brake down). </a:t>
            </a:r>
          </a:p>
          <a:p>
            <a:pPr lvl="2"/>
            <a:r>
              <a:rPr lang="en-US" dirty="0"/>
              <a:t>Common cause: over suppression of PTH by the use of calcium, active vitamin D, and vitamin D analogue. </a:t>
            </a:r>
          </a:p>
          <a:p>
            <a:pPr lvl="1"/>
            <a:endParaRPr lang="en-US" dirty="0"/>
          </a:p>
        </p:txBody>
      </p:sp>
    </p:spTree>
    <p:extLst>
      <p:ext uri="{BB962C8B-B14F-4D97-AF65-F5344CB8AC3E}">
        <p14:creationId xmlns:p14="http://schemas.microsoft.com/office/powerpoint/2010/main" val="393587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2700867"/>
            <a:ext cx="8596668" cy="1826581"/>
          </a:xfrm>
        </p:spPr>
        <p:txBody>
          <a:bodyPr>
            <a:normAutofit/>
          </a:bodyPr>
          <a:lstStyle/>
          <a:p>
            <a:r>
              <a:rPr lang="en-US" dirty="0"/>
              <a:t>What can I do to prevent bone mineral disorder?</a:t>
            </a:r>
          </a:p>
        </p:txBody>
      </p:sp>
      <p:sp>
        <p:nvSpPr>
          <p:cNvPr id="5" name="Text Placeholder 4"/>
          <p:cNvSpPr>
            <a:spLocks noGrp="1"/>
          </p:cNvSpPr>
          <p:nvPr>
            <p:ph type="body" idx="1"/>
          </p:nvPr>
        </p:nvSpPr>
        <p:spPr/>
        <p:txBody>
          <a:bodyPr/>
          <a:lstStyle/>
          <a:p>
            <a:r>
              <a:rPr lang="en-US" dirty="0"/>
              <a:t>Treatment and Prevention</a:t>
            </a:r>
          </a:p>
        </p:txBody>
      </p:sp>
    </p:spTree>
    <p:extLst>
      <p:ext uri="{BB962C8B-B14F-4D97-AF65-F5344CB8AC3E}">
        <p14:creationId xmlns:p14="http://schemas.microsoft.com/office/powerpoint/2010/main" val="282987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of phosphorus </a:t>
            </a:r>
          </a:p>
        </p:txBody>
      </p:sp>
      <p:sp>
        <p:nvSpPr>
          <p:cNvPr id="5" name="Content Placeholder 4"/>
          <p:cNvSpPr>
            <a:spLocks noGrp="1"/>
          </p:cNvSpPr>
          <p:nvPr>
            <p:ph idx="1"/>
          </p:nvPr>
        </p:nvSpPr>
        <p:spPr/>
        <p:txBody>
          <a:bodyPr/>
          <a:lstStyle/>
          <a:p>
            <a:r>
              <a:rPr lang="en-US" dirty="0"/>
              <a:t>Hyperphosphatemia</a:t>
            </a:r>
          </a:p>
          <a:p>
            <a:pPr lvl="1"/>
            <a:r>
              <a:rPr lang="en-US" dirty="0"/>
              <a:t>Greatest risk factor.</a:t>
            </a:r>
          </a:p>
          <a:p>
            <a:pPr lvl="1"/>
            <a:r>
              <a:rPr lang="en-US" dirty="0"/>
              <a:t>Every 1 mg/</a:t>
            </a:r>
            <a:r>
              <a:rPr lang="en-US" dirty="0" err="1"/>
              <a:t>dL</a:t>
            </a:r>
            <a:r>
              <a:rPr lang="en-US" dirty="0"/>
              <a:t> increase in phosphorus, there is a 10-62% increase in mortality risk.</a:t>
            </a:r>
          </a:p>
          <a:p>
            <a:pPr lvl="1"/>
            <a:r>
              <a:rPr lang="en-US" dirty="0"/>
              <a:t>Higher phosphorus levels and faster decline in renal function.</a:t>
            </a:r>
          </a:p>
          <a:p>
            <a:pPr lvl="1"/>
            <a:endParaRPr lang="en-US" dirty="0"/>
          </a:p>
          <a:p>
            <a:r>
              <a:rPr lang="en-US" dirty="0"/>
              <a:t>Factors associated with calcification</a:t>
            </a:r>
          </a:p>
          <a:p>
            <a:pPr lvl="1"/>
            <a:r>
              <a:rPr lang="en-US" dirty="0"/>
              <a:t>Higher phosphorus levels</a:t>
            </a:r>
          </a:p>
          <a:p>
            <a:pPr lvl="1"/>
            <a:r>
              <a:rPr lang="en-US" dirty="0"/>
              <a:t>Higher calcium x phosphorus product</a:t>
            </a:r>
          </a:p>
          <a:p>
            <a:pPr lvl="1"/>
            <a:r>
              <a:rPr lang="en-US" dirty="0"/>
              <a:t>Use of high doses of calcium-containing binders</a:t>
            </a:r>
          </a:p>
          <a:p>
            <a:endParaRPr lang="en-US" dirty="0"/>
          </a:p>
          <a:p>
            <a:endParaRPr lang="en-US" dirty="0"/>
          </a:p>
        </p:txBody>
      </p:sp>
    </p:spTree>
    <p:extLst>
      <p:ext uri="{BB962C8B-B14F-4D97-AF65-F5344CB8AC3E}">
        <p14:creationId xmlns:p14="http://schemas.microsoft.com/office/powerpoint/2010/main" val="171227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control</a:t>
            </a:r>
          </a:p>
        </p:txBody>
      </p:sp>
      <p:sp>
        <p:nvSpPr>
          <p:cNvPr id="3" name="Content Placeholder 2"/>
          <p:cNvSpPr>
            <a:spLocks noGrp="1"/>
          </p:cNvSpPr>
          <p:nvPr>
            <p:ph idx="1"/>
          </p:nvPr>
        </p:nvSpPr>
        <p:spPr/>
        <p:txBody>
          <a:bodyPr/>
          <a:lstStyle/>
          <a:p>
            <a:r>
              <a:rPr lang="en-US" dirty="0"/>
              <a:t>Primary therapy in the treatment and prevention of SHTP is the controlling phosphorus levels.</a:t>
            </a:r>
          </a:p>
          <a:p>
            <a:r>
              <a:rPr lang="en-US" dirty="0"/>
              <a:t>Dietary management and use of phosphorus binders.</a:t>
            </a:r>
          </a:p>
          <a:p>
            <a:pPr lvl="1"/>
            <a:r>
              <a:rPr lang="en-US" dirty="0"/>
              <a:t>Eliminate foods that contain the highest amount of phosphorus without while meeting protein needs.</a:t>
            </a:r>
          </a:p>
          <a:p>
            <a:pPr marL="457200" lvl="1" indent="0">
              <a:buNone/>
            </a:pPr>
            <a:endParaRPr lang="en-US" dirty="0"/>
          </a:p>
          <a:p>
            <a:endParaRPr lang="en-US" dirty="0"/>
          </a:p>
        </p:txBody>
      </p:sp>
    </p:spTree>
    <p:extLst>
      <p:ext uri="{BB962C8B-B14F-4D97-AF65-F5344CB8AC3E}">
        <p14:creationId xmlns:p14="http://schemas.microsoft.com/office/powerpoint/2010/main" val="386284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phosphorus</a:t>
            </a:r>
          </a:p>
        </p:txBody>
      </p:sp>
      <p:sp>
        <p:nvSpPr>
          <p:cNvPr id="3" name="Content Placeholder 2"/>
          <p:cNvSpPr>
            <a:spLocks noGrp="1"/>
          </p:cNvSpPr>
          <p:nvPr>
            <p:ph idx="1"/>
          </p:nvPr>
        </p:nvSpPr>
        <p:spPr>
          <a:xfrm>
            <a:off x="677334" y="2160589"/>
            <a:ext cx="6275916" cy="3880773"/>
          </a:xfrm>
        </p:spPr>
        <p:txBody>
          <a:bodyPr/>
          <a:lstStyle/>
          <a:p>
            <a:r>
              <a:rPr lang="en-US" dirty="0"/>
              <a:t>Phosphorus Absorption </a:t>
            </a:r>
          </a:p>
          <a:p>
            <a:pPr lvl="1"/>
            <a:r>
              <a:rPr lang="en-US" dirty="0"/>
              <a:t>Organic</a:t>
            </a:r>
          </a:p>
          <a:p>
            <a:pPr lvl="2"/>
            <a:r>
              <a:rPr lang="en-US" dirty="0"/>
              <a:t>40-60%</a:t>
            </a:r>
          </a:p>
          <a:p>
            <a:pPr lvl="2"/>
            <a:r>
              <a:rPr lang="en-US" dirty="0"/>
              <a:t>Phosphorus from plants &lt;50%</a:t>
            </a:r>
          </a:p>
          <a:p>
            <a:pPr lvl="1"/>
            <a:r>
              <a:rPr lang="en-US" dirty="0"/>
              <a:t>Inorganic</a:t>
            </a:r>
          </a:p>
          <a:p>
            <a:pPr lvl="2"/>
            <a:r>
              <a:rPr lang="en-US" dirty="0"/>
              <a:t>Processed foods 90%</a:t>
            </a:r>
          </a:p>
          <a:p>
            <a:pPr lvl="2"/>
            <a:r>
              <a:rPr lang="en-US" dirty="0"/>
              <a:t>Preservatives/phosphorus additives </a:t>
            </a:r>
          </a:p>
          <a:p>
            <a:pPr lvl="2"/>
            <a:r>
              <a:rPr lang="en-US" dirty="0"/>
              <a:t>Enhanced meats, beverages, baked products</a:t>
            </a:r>
          </a:p>
          <a:p>
            <a:r>
              <a:rPr lang="en-US" dirty="0"/>
              <a:t>Cook methods also affect phosphorus availability</a:t>
            </a:r>
            <a:endParaRPr lang="en-US" sz="1600" dirty="0"/>
          </a:p>
          <a:p>
            <a:pPr marL="0" indent="0">
              <a:buNone/>
            </a:pPr>
            <a:endParaRPr lang="en-US" dirty="0"/>
          </a:p>
        </p:txBody>
      </p:sp>
      <p:pic>
        <p:nvPicPr>
          <p:cNvPr id="6" name="Picture 5"/>
          <p:cNvPicPr>
            <a:picLocks noChangeAspect="1"/>
          </p:cNvPicPr>
          <p:nvPr/>
        </p:nvPicPr>
        <p:blipFill>
          <a:blip r:embed="rId3"/>
          <a:stretch>
            <a:fillRect/>
          </a:stretch>
        </p:blipFill>
        <p:spPr>
          <a:xfrm>
            <a:off x="5223164" y="2163515"/>
            <a:ext cx="1421406" cy="1391805"/>
          </a:xfrm>
          <a:prstGeom prst="rect">
            <a:avLst/>
          </a:prstGeom>
        </p:spPr>
      </p:pic>
      <p:pic>
        <p:nvPicPr>
          <p:cNvPr id="7" name="Picture 6"/>
          <p:cNvPicPr>
            <a:picLocks noChangeAspect="1"/>
          </p:cNvPicPr>
          <p:nvPr/>
        </p:nvPicPr>
        <p:blipFill>
          <a:blip r:embed="rId4"/>
          <a:stretch>
            <a:fillRect/>
          </a:stretch>
        </p:blipFill>
        <p:spPr>
          <a:xfrm>
            <a:off x="8494882" y="3180789"/>
            <a:ext cx="1344836" cy="1209443"/>
          </a:xfrm>
          <a:prstGeom prst="rect">
            <a:avLst/>
          </a:prstGeom>
        </p:spPr>
      </p:pic>
      <p:pic>
        <p:nvPicPr>
          <p:cNvPr id="10" name="Picture 9"/>
          <p:cNvPicPr>
            <a:picLocks noChangeAspect="1"/>
          </p:cNvPicPr>
          <p:nvPr/>
        </p:nvPicPr>
        <p:blipFill>
          <a:blip r:embed="rId5"/>
          <a:stretch>
            <a:fillRect/>
          </a:stretch>
        </p:blipFill>
        <p:spPr>
          <a:xfrm>
            <a:off x="6824709" y="4390232"/>
            <a:ext cx="1646047" cy="1608417"/>
          </a:xfrm>
          <a:prstGeom prst="rect">
            <a:avLst/>
          </a:prstGeom>
        </p:spPr>
      </p:pic>
      <p:pic>
        <p:nvPicPr>
          <p:cNvPr id="11" name="Picture 10"/>
          <p:cNvPicPr>
            <a:picLocks noChangeAspect="1"/>
          </p:cNvPicPr>
          <p:nvPr/>
        </p:nvPicPr>
        <p:blipFill>
          <a:blip r:embed="rId6"/>
          <a:stretch>
            <a:fillRect/>
          </a:stretch>
        </p:blipFill>
        <p:spPr>
          <a:xfrm>
            <a:off x="7647733" y="981158"/>
            <a:ext cx="1546307" cy="1526516"/>
          </a:xfrm>
          <a:prstGeom prst="rect">
            <a:avLst/>
          </a:prstGeom>
        </p:spPr>
      </p:pic>
      <p:pic>
        <p:nvPicPr>
          <p:cNvPr id="12" name="Picture 11"/>
          <p:cNvPicPr>
            <a:picLocks noChangeAspect="1"/>
          </p:cNvPicPr>
          <p:nvPr/>
        </p:nvPicPr>
        <p:blipFill>
          <a:blip r:embed="rId7"/>
          <a:stretch>
            <a:fillRect/>
          </a:stretch>
        </p:blipFill>
        <p:spPr>
          <a:xfrm>
            <a:off x="6968131" y="2859417"/>
            <a:ext cx="1009792" cy="562781"/>
          </a:xfrm>
          <a:prstGeom prst="rect">
            <a:avLst/>
          </a:prstGeom>
        </p:spPr>
      </p:pic>
    </p:spTree>
    <p:extLst>
      <p:ext uri="{BB962C8B-B14F-4D97-AF65-F5344CB8AC3E}">
        <p14:creationId xmlns:p14="http://schemas.microsoft.com/office/powerpoint/2010/main" val="281848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D92E-2955-4475-9D25-C033F943B79F}"/>
              </a:ext>
            </a:extLst>
          </p:cNvPr>
          <p:cNvSpPr>
            <a:spLocks noGrp="1"/>
          </p:cNvSpPr>
          <p:nvPr>
            <p:ph type="title"/>
          </p:nvPr>
        </p:nvSpPr>
        <p:spPr/>
        <p:txBody>
          <a:bodyPr/>
          <a:lstStyle/>
          <a:p>
            <a:pPr algn="ctr"/>
            <a:r>
              <a:rPr lang="en-US" dirty="0"/>
              <a:t>Today’s Presenter</a:t>
            </a:r>
          </a:p>
        </p:txBody>
      </p:sp>
      <p:sp>
        <p:nvSpPr>
          <p:cNvPr id="3" name="Content Placeholder 2">
            <a:extLst>
              <a:ext uri="{FF2B5EF4-FFF2-40B4-BE49-F238E27FC236}">
                <a16:creationId xmlns:a16="http://schemas.microsoft.com/office/drawing/2014/main" id="{4E67BF05-AAC8-4F0C-BF3F-E5C8F4232098}"/>
              </a:ext>
            </a:extLst>
          </p:cNvPr>
          <p:cNvSpPr>
            <a:spLocks noGrp="1"/>
          </p:cNvSpPr>
          <p:nvPr>
            <p:ph sz="half" idx="1"/>
          </p:nvPr>
        </p:nvSpPr>
        <p:spPr>
          <a:xfrm>
            <a:off x="677334" y="1628326"/>
            <a:ext cx="9149054" cy="3880772"/>
          </a:xfrm>
        </p:spPr>
        <p:txBody>
          <a:bodyPr/>
          <a:lstStyle/>
          <a:p>
            <a:r>
              <a:rPr lang="en-US" dirty="0"/>
              <a:t>Registered Dietitian for over 6 years</a:t>
            </a:r>
          </a:p>
          <a:p>
            <a:r>
              <a:rPr lang="en-US" dirty="0"/>
              <a:t>Board Certified Specialist Renal Dietitian </a:t>
            </a:r>
          </a:p>
          <a:p>
            <a:pPr lvl="1"/>
            <a:r>
              <a:rPr lang="en-US" dirty="0"/>
              <a:t>+ 4 years of experience in dialysis</a:t>
            </a:r>
          </a:p>
          <a:p>
            <a:pPr lvl="1"/>
            <a:r>
              <a:rPr lang="en-US" dirty="0"/>
              <a:t>Patients with CKD</a:t>
            </a:r>
          </a:p>
          <a:p>
            <a:r>
              <a:rPr lang="en-US" dirty="0"/>
              <a:t>2x presenter at Annual Symposium of the National Association of Nephrology Technicians in Las Vegas, NV </a:t>
            </a:r>
          </a:p>
          <a:p>
            <a:r>
              <a:rPr lang="en-US" dirty="0"/>
              <a:t>Advocate for patients access to dialysis in California (SB 341 and Prop 8)</a:t>
            </a:r>
          </a:p>
          <a:p>
            <a:endParaRPr lang="en-US" dirty="0"/>
          </a:p>
        </p:txBody>
      </p:sp>
    </p:spTree>
    <p:extLst>
      <p:ext uri="{BB962C8B-B14F-4D97-AF65-F5344CB8AC3E}">
        <p14:creationId xmlns:p14="http://schemas.microsoft.com/office/powerpoint/2010/main" val="402368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phosphorus	</a:t>
            </a:r>
          </a:p>
        </p:txBody>
      </p:sp>
      <p:sp>
        <p:nvSpPr>
          <p:cNvPr id="3" name="Content Placeholder 2"/>
          <p:cNvSpPr>
            <a:spLocks noGrp="1"/>
          </p:cNvSpPr>
          <p:nvPr>
            <p:ph idx="1"/>
          </p:nvPr>
        </p:nvSpPr>
        <p:spPr>
          <a:xfrm>
            <a:off x="774316" y="1843864"/>
            <a:ext cx="3908521" cy="3492066"/>
          </a:xfrm>
        </p:spPr>
        <p:txBody>
          <a:bodyPr/>
          <a:lstStyle/>
          <a:p>
            <a:r>
              <a:rPr lang="en-US" dirty="0">
                <a:solidFill>
                  <a:srgbClr val="FF0000"/>
                </a:solidFill>
              </a:rPr>
              <a:t>Phosph</a:t>
            </a:r>
            <a:r>
              <a:rPr lang="en-US" dirty="0"/>
              <a:t>oric acid</a:t>
            </a:r>
          </a:p>
          <a:p>
            <a:r>
              <a:rPr lang="en-US" dirty="0"/>
              <a:t>Sodium </a:t>
            </a:r>
            <a:r>
              <a:rPr lang="en-US" dirty="0">
                <a:solidFill>
                  <a:srgbClr val="FF0000"/>
                </a:solidFill>
              </a:rPr>
              <a:t>phosph</a:t>
            </a:r>
            <a:r>
              <a:rPr lang="en-US" dirty="0"/>
              <a:t>ate</a:t>
            </a:r>
          </a:p>
          <a:p>
            <a:r>
              <a:rPr lang="en-US" dirty="0" err="1"/>
              <a:t>Dicalcium</a:t>
            </a:r>
            <a:r>
              <a:rPr lang="en-US" dirty="0"/>
              <a:t> </a:t>
            </a:r>
            <a:r>
              <a:rPr lang="en-US" dirty="0">
                <a:solidFill>
                  <a:srgbClr val="FF0000"/>
                </a:solidFill>
              </a:rPr>
              <a:t>phosph</a:t>
            </a:r>
            <a:r>
              <a:rPr lang="en-US" dirty="0"/>
              <a:t>ate</a:t>
            </a:r>
          </a:p>
          <a:p>
            <a:r>
              <a:rPr lang="en-US" dirty="0"/>
              <a:t>Monosodium </a:t>
            </a:r>
            <a:r>
              <a:rPr lang="en-US" dirty="0">
                <a:solidFill>
                  <a:srgbClr val="FF0000"/>
                </a:solidFill>
              </a:rPr>
              <a:t>phosph</a:t>
            </a:r>
            <a:r>
              <a:rPr lang="en-US" dirty="0"/>
              <a:t>ate</a:t>
            </a:r>
          </a:p>
          <a:p>
            <a:r>
              <a:rPr lang="en-US" dirty="0" err="1"/>
              <a:t>Tricalcium</a:t>
            </a:r>
            <a:r>
              <a:rPr lang="en-US" dirty="0"/>
              <a:t> </a:t>
            </a:r>
            <a:r>
              <a:rPr lang="en-US" dirty="0">
                <a:solidFill>
                  <a:srgbClr val="FF0000"/>
                </a:solidFill>
              </a:rPr>
              <a:t>phosph</a:t>
            </a:r>
            <a:r>
              <a:rPr lang="en-US" dirty="0"/>
              <a:t>ate</a:t>
            </a:r>
          </a:p>
        </p:txBody>
      </p:sp>
      <p:pic>
        <p:nvPicPr>
          <p:cNvPr id="5" name="Picture 4"/>
          <p:cNvPicPr>
            <a:picLocks noChangeAspect="1"/>
          </p:cNvPicPr>
          <p:nvPr/>
        </p:nvPicPr>
        <p:blipFill>
          <a:blip r:embed="rId2"/>
          <a:stretch>
            <a:fillRect/>
          </a:stretch>
        </p:blipFill>
        <p:spPr>
          <a:xfrm>
            <a:off x="5313780" y="1751824"/>
            <a:ext cx="4009671" cy="3676146"/>
          </a:xfrm>
          <a:prstGeom prst="rect">
            <a:avLst/>
          </a:prstGeom>
        </p:spPr>
      </p:pic>
      <p:cxnSp>
        <p:nvCxnSpPr>
          <p:cNvPr id="9" name="Straight Arrow Connector 8"/>
          <p:cNvCxnSpPr/>
          <p:nvPr/>
        </p:nvCxnSpPr>
        <p:spPr>
          <a:xfrm flipH="1" flipV="1">
            <a:off x="7468742" y="4445499"/>
            <a:ext cx="1183939" cy="12695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26903" y="4517321"/>
            <a:ext cx="982639" cy="641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32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52133" y="243740"/>
            <a:ext cx="5295330" cy="6235947"/>
          </a:xfrm>
          <a:prstGeom prst="rect">
            <a:avLst/>
          </a:prstGeom>
        </p:spPr>
      </p:pic>
    </p:spTree>
    <p:extLst>
      <p:ext uri="{BB962C8B-B14F-4D97-AF65-F5344CB8AC3E}">
        <p14:creationId xmlns:p14="http://schemas.microsoft.com/office/powerpoint/2010/main" val="263266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binders	</a:t>
            </a:r>
          </a:p>
        </p:txBody>
      </p:sp>
      <p:sp>
        <p:nvSpPr>
          <p:cNvPr id="3" name="Content Placeholder 2"/>
          <p:cNvSpPr>
            <a:spLocks noGrp="1"/>
          </p:cNvSpPr>
          <p:nvPr>
            <p:ph idx="1"/>
          </p:nvPr>
        </p:nvSpPr>
        <p:spPr/>
        <p:txBody>
          <a:bodyPr/>
          <a:lstStyle/>
          <a:p>
            <a:r>
              <a:rPr lang="en-US" dirty="0"/>
              <a:t>Effective therapy to control phosphorus levels</a:t>
            </a:r>
          </a:p>
          <a:p>
            <a:r>
              <a:rPr lang="en-US" dirty="0"/>
              <a:t>Take with every meal as it helps to decrease absorption of dietary phosphorus</a:t>
            </a:r>
          </a:p>
          <a:p>
            <a:r>
              <a:rPr lang="en-US" dirty="0"/>
              <a:t>Does not help with phosphorus released from the bone **</a:t>
            </a:r>
          </a:p>
          <a:p>
            <a:r>
              <a:rPr lang="en-US" dirty="0"/>
              <a:t>Types of binders	</a:t>
            </a:r>
          </a:p>
          <a:p>
            <a:pPr lvl="1"/>
            <a:r>
              <a:rPr lang="en-US" dirty="0"/>
              <a:t>Calcium based binders</a:t>
            </a:r>
          </a:p>
          <a:p>
            <a:pPr lvl="1"/>
            <a:r>
              <a:rPr lang="en-US" dirty="0"/>
              <a:t>Resin	</a:t>
            </a:r>
          </a:p>
          <a:p>
            <a:pPr lvl="2"/>
            <a:r>
              <a:rPr lang="en-US" dirty="0"/>
              <a:t>Lanthanum</a:t>
            </a:r>
          </a:p>
          <a:p>
            <a:pPr lvl="2"/>
            <a:r>
              <a:rPr lang="en-US" dirty="0" err="1"/>
              <a:t>Sevelamer</a:t>
            </a:r>
            <a:endParaRPr lang="en-US" dirty="0"/>
          </a:p>
          <a:p>
            <a:pPr lvl="1"/>
            <a:r>
              <a:rPr lang="en-US" dirty="0"/>
              <a:t>Iron-based binders</a:t>
            </a:r>
          </a:p>
          <a:p>
            <a:endParaRPr lang="en-US" dirty="0"/>
          </a:p>
        </p:txBody>
      </p:sp>
      <p:pic>
        <p:nvPicPr>
          <p:cNvPr id="4" name="Picture 3"/>
          <p:cNvPicPr>
            <a:picLocks noChangeAspect="1"/>
          </p:cNvPicPr>
          <p:nvPr/>
        </p:nvPicPr>
        <p:blipFill>
          <a:blip r:embed="rId3"/>
          <a:stretch>
            <a:fillRect/>
          </a:stretch>
        </p:blipFill>
        <p:spPr>
          <a:xfrm>
            <a:off x="6701160" y="4229135"/>
            <a:ext cx="1625422" cy="1695802"/>
          </a:xfrm>
          <a:prstGeom prst="rect">
            <a:avLst/>
          </a:prstGeom>
        </p:spPr>
      </p:pic>
    </p:spTree>
    <p:extLst>
      <p:ext uri="{BB962C8B-B14F-4D97-AF65-F5344CB8AC3E}">
        <p14:creationId xmlns:p14="http://schemas.microsoft.com/office/powerpoint/2010/main" val="384078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D</a:t>
            </a:r>
          </a:p>
        </p:txBody>
      </p:sp>
      <p:sp>
        <p:nvSpPr>
          <p:cNvPr id="3" name="Content Placeholder 2"/>
          <p:cNvSpPr>
            <a:spLocks noGrp="1"/>
          </p:cNvSpPr>
          <p:nvPr>
            <p:ph idx="1"/>
          </p:nvPr>
        </p:nvSpPr>
        <p:spPr/>
        <p:txBody>
          <a:bodyPr/>
          <a:lstStyle/>
          <a:p>
            <a:r>
              <a:rPr lang="en-US" dirty="0"/>
              <a:t>Deficiency is common, highly common in CKD patients</a:t>
            </a:r>
          </a:p>
          <a:p>
            <a:pPr lvl="1"/>
            <a:r>
              <a:rPr lang="en-US" dirty="0"/>
              <a:t>Decline in production of active Vitamin D</a:t>
            </a:r>
          </a:p>
          <a:p>
            <a:pPr lvl="1"/>
            <a:r>
              <a:rPr lang="en-US" dirty="0"/>
              <a:t>Difficult to maintain adequate serum calcium levels</a:t>
            </a:r>
          </a:p>
          <a:p>
            <a:pPr lvl="1"/>
            <a:r>
              <a:rPr lang="en-US" dirty="0"/>
              <a:t>Less suppression of PTH levels by active Vitamin D</a:t>
            </a:r>
          </a:p>
          <a:p>
            <a:pPr lvl="1"/>
            <a:r>
              <a:rPr lang="en-US" dirty="0"/>
              <a:t>Leads to SHTP with decreased bone turnover and risk for metabolic disease</a:t>
            </a:r>
          </a:p>
        </p:txBody>
      </p:sp>
    </p:spTree>
    <p:extLst>
      <p:ext uri="{BB962C8B-B14F-4D97-AF65-F5344CB8AC3E}">
        <p14:creationId xmlns:p14="http://schemas.microsoft.com/office/powerpoint/2010/main" val="147971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2FC3-9F9C-4286-B031-4A00B7772C6F}"/>
              </a:ext>
            </a:extLst>
          </p:cNvPr>
          <p:cNvSpPr>
            <a:spLocks noGrp="1"/>
          </p:cNvSpPr>
          <p:nvPr>
            <p:ph type="title"/>
          </p:nvPr>
        </p:nvSpPr>
        <p:spPr>
          <a:xfrm>
            <a:off x="971975" y="1178561"/>
            <a:ext cx="8596668" cy="2031999"/>
          </a:xfrm>
        </p:spPr>
        <p:txBody>
          <a:bodyPr>
            <a:normAutofit fontScale="90000"/>
          </a:bodyPr>
          <a:lstStyle/>
          <a:p>
            <a:pPr algn="ctr"/>
            <a:br>
              <a:rPr lang="en-US" sz="6000" dirty="0">
                <a:solidFill>
                  <a:srgbClr val="002060"/>
                </a:solidFill>
              </a:rPr>
            </a:br>
            <a:r>
              <a:rPr lang="en-US" sz="6000" dirty="0">
                <a:solidFill>
                  <a:srgbClr val="002060"/>
                </a:solidFill>
              </a:rPr>
              <a:t>Questions</a:t>
            </a:r>
            <a:r>
              <a:rPr lang="en-US" sz="6000" dirty="0"/>
              <a:t> </a:t>
            </a:r>
            <a:br>
              <a:rPr lang="en-US" sz="6000" dirty="0"/>
            </a:br>
            <a:endParaRPr lang="en-US" sz="6000" dirty="0"/>
          </a:p>
        </p:txBody>
      </p:sp>
      <p:sp>
        <p:nvSpPr>
          <p:cNvPr id="3" name="Text Placeholder 2">
            <a:extLst>
              <a:ext uri="{FF2B5EF4-FFF2-40B4-BE49-F238E27FC236}">
                <a16:creationId xmlns:a16="http://schemas.microsoft.com/office/drawing/2014/main" id="{32C968BE-7C71-4B21-A32B-5DB8FA2DE445}"/>
              </a:ext>
            </a:extLst>
          </p:cNvPr>
          <p:cNvSpPr>
            <a:spLocks noGrp="1"/>
          </p:cNvSpPr>
          <p:nvPr>
            <p:ph type="body" idx="1"/>
          </p:nvPr>
        </p:nvSpPr>
        <p:spPr>
          <a:xfrm>
            <a:off x="677335" y="3266768"/>
            <a:ext cx="8596668" cy="2225465"/>
          </a:xfrm>
        </p:spPr>
        <p:txBody>
          <a:bodyPr>
            <a:normAutofit/>
          </a:bodyPr>
          <a:lstStyle/>
          <a:p>
            <a:pPr algn="ctr"/>
            <a:r>
              <a:rPr lang="en-US" sz="2800" b="1" dirty="0">
                <a:solidFill>
                  <a:srgbClr val="C00000"/>
                </a:solidFill>
              </a:rPr>
              <a:t>Please use the Chat Box</a:t>
            </a:r>
          </a:p>
        </p:txBody>
      </p:sp>
      <p:pic>
        <p:nvPicPr>
          <p:cNvPr id="4" name="Picture 3">
            <a:extLst>
              <a:ext uri="{FF2B5EF4-FFF2-40B4-BE49-F238E27FC236}">
                <a16:creationId xmlns:a16="http://schemas.microsoft.com/office/drawing/2014/main" id="{D78CCAEA-6E6B-4DCF-8507-31C0F5B7820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975" y="3823014"/>
            <a:ext cx="1564893" cy="1669219"/>
          </a:xfrm>
          <a:prstGeom prst="rect">
            <a:avLst/>
          </a:prstGeom>
        </p:spPr>
      </p:pic>
      <p:pic>
        <p:nvPicPr>
          <p:cNvPr id="5" name="Picture 4">
            <a:extLst>
              <a:ext uri="{FF2B5EF4-FFF2-40B4-BE49-F238E27FC236}">
                <a16:creationId xmlns:a16="http://schemas.microsoft.com/office/drawing/2014/main" id="{1FB56B04-C8F4-425E-BA29-BE9DA0FAEB6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33819" y="4657623"/>
            <a:ext cx="1471616" cy="1569723"/>
          </a:xfrm>
          <a:prstGeom prst="rect">
            <a:avLst/>
          </a:prstGeom>
        </p:spPr>
      </p:pic>
      <p:pic>
        <p:nvPicPr>
          <p:cNvPr id="6" name="Picture 5">
            <a:extLst>
              <a:ext uri="{FF2B5EF4-FFF2-40B4-BE49-F238E27FC236}">
                <a16:creationId xmlns:a16="http://schemas.microsoft.com/office/drawing/2014/main" id="{C9E4B20C-C163-4105-88BC-D3AA57EB26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02387" y="3785372"/>
            <a:ext cx="1471616" cy="1569723"/>
          </a:xfrm>
          <a:prstGeom prst="rect">
            <a:avLst/>
          </a:prstGeom>
        </p:spPr>
      </p:pic>
    </p:spTree>
    <p:extLst>
      <p:ext uri="{BB962C8B-B14F-4D97-AF65-F5344CB8AC3E}">
        <p14:creationId xmlns:p14="http://schemas.microsoft.com/office/powerpoint/2010/main" val="245114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803B-7767-4C7E-809C-35F5A0609D29}"/>
              </a:ext>
            </a:extLst>
          </p:cNvPr>
          <p:cNvSpPr>
            <a:spLocks noGrp="1"/>
          </p:cNvSpPr>
          <p:nvPr>
            <p:ph type="title"/>
          </p:nvPr>
        </p:nvSpPr>
        <p:spPr>
          <a:xfrm>
            <a:off x="677334" y="609600"/>
            <a:ext cx="8596668" cy="937997"/>
          </a:xfrm>
        </p:spPr>
        <p:txBody>
          <a:bodyPr>
            <a:normAutofit/>
          </a:bodyPr>
          <a:lstStyle/>
          <a:p>
            <a:pPr algn="ctr"/>
            <a:r>
              <a:rPr lang="en-US" sz="4400" dirty="0">
                <a:latin typeface="Noteworthy Light"/>
                <a:cs typeface="Noteworthy Light"/>
              </a:rPr>
              <a:t>Thank You for Attending Today! </a:t>
            </a:r>
          </a:p>
        </p:txBody>
      </p:sp>
      <p:sp>
        <p:nvSpPr>
          <p:cNvPr id="3" name="Text Placeholder 2">
            <a:extLst>
              <a:ext uri="{FF2B5EF4-FFF2-40B4-BE49-F238E27FC236}">
                <a16:creationId xmlns:a16="http://schemas.microsoft.com/office/drawing/2014/main" id="{130DF6FA-9B38-430F-928B-D103859BE37F}"/>
              </a:ext>
            </a:extLst>
          </p:cNvPr>
          <p:cNvSpPr>
            <a:spLocks noGrp="1"/>
          </p:cNvSpPr>
          <p:nvPr>
            <p:ph type="body" idx="1"/>
          </p:nvPr>
        </p:nvSpPr>
        <p:spPr>
          <a:xfrm>
            <a:off x="337710" y="2024185"/>
            <a:ext cx="3716130" cy="1022012"/>
          </a:xfrm>
        </p:spPr>
        <p:txBody>
          <a:bodyPr/>
          <a:lstStyle/>
          <a:p>
            <a:r>
              <a:rPr lang="en-US" sz="3200" b="1" dirty="0">
                <a:solidFill>
                  <a:srgbClr val="00B050"/>
                </a:solidFill>
                <a:latin typeface="Noteworthy Light"/>
                <a:cs typeface="Noteworthy Light"/>
              </a:rPr>
              <a:t>Please complete the  Feedback Form </a:t>
            </a:r>
          </a:p>
        </p:txBody>
      </p:sp>
      <p:sp>
        <p:nvSpPr>
          <p:cNvPr id="4" name="Content Placeholder 3">
            <a:extLst>
              <a:ext uri="{FF2B5EF4-FFF2-40B4-BE49-F238E27FC236}">
                <a16:creationId xmlns:a16="http://schemas.microsoft.com/office/drawing/2014/main" id="{ACACA3AE-C1E1-4188-8854-915EE2A9390A}"/>
              </a:ext>
            </a:extLst>
          </p:cNvPr>
          <p:cNvSpPr>
            <a:spLocks noGrp="1"/>
          </p:cNvSpPr>
          <p:nvPr>
            <p:ph sz="half" idx="2"/>
          </p:nvPr>
        </p:nvSpPr>
        <p:spPr>
          <a:xfrm>
            <a:off x="1252151" y="3335215"/>
            <a:ext cx="1889635" cy="2027617"/>
          </a:xfrm>
        </p:spPr>
        <p:txBody>
          <a:bodyPr/>
          <a:lstStyle/>
          <a:p>
            <a:endParaRPr lang="en-US" dirty="0"/>
          </a:p>
          <a:p>
            <a:endParaRPr lang="en-US" dirty="0"/>
          </a:p>
          <a:p>
            <a:pPr marL="0" indent="0">
              <a:buNone/>
            </a:pPr>
            <a:r>
              <a:rPr lang="en-US" dirty="0"/>
              <a:t> </a:t>
            </a:r>
          </a:p>
          <a:p>
            <a:endParaRPr lang="en-US" dirty="0"/>
          </a:p>
        </p:txBody>
      </p:sp>
      <p:sp>
        <p:nvSpPr>
          <p:cNvPr id="9" name="Text Placeholder 8">
            <a:extLst>
              <a:ext uri="{FF2B5EF4-FFF2-40B4-BE49-F238E27FC236}">
                <a16:creationId xmlns:a16="http://schemas.microsoft.com/office/drawing/2014/main" id="{AFD943E1-DB78-43A4-9CC8-181F7E192588}"/>
              </a:ext>
            </a:extLst>
          </p:cNvPr>
          <p:cNvSpPr>
            <a:spLocks noGrp="1"/>
          </p:cNvSpPr>
          <p:nvPr>
            <p:ph type="body" sz="quarter" idx="3"/>
          </p:nvPr>
        </p:nvSpPr>
        <p:spPr/>
        <p:txBody>
          <a:bodyPr/>
          <a:lstStyle/>
          <a:p>
            <a:endParaRPr lang="en-US"/>
          </a:p>
        </p:txBody>
      </p:sp>
      <p:sp>
        <p:nvSpPr>
          <p:cNvPr id="12" name="Text Placeholder 4">
            <a:extLst>
              <a:ext uri="{FF2B5EF4-FFF2-40B4-BE49-F238E27FC236}">
                <a16:creationId xmlns:a16="http://schemas.microsoft.com/office/drawing/2014/main" id="{E64FBA18-E9CB-41C3-ABF9-AA6080570D5F}"/>
              </a:ext>
            </a:extLst>
          </p:cNvPr>
          <p:cNvSpPr>
            <a:spLocks noGrp="1"/>
          </p:cNvSpPr>
          <p:nvPr>
            <p:ph sz="quarter" idx="4"/>
          </p:nvPr>
        </p:nvSpPr>
        <p:spPr>
          <a:xfrm>
            <a:off x="5087938" y="2736850"/>
            <a:ext cx="4186237" cy="3305175"/>
          </a:xfrm>
        </p:spPr>
        <p:txBody>
          <a:bodyPr/>
          <a:lstStyle/>
          <a:p>
            <a:endParaRPr lang="en-US" b="1" dirty="0">
              <a:solidFill>
                <a:srgbClr val="0070C0"/>
              </a:solidFill>
              <a:latin typeface="Noteworthy Light"/>
              <a:cs typeface="Noteworthy Light"/>
            </a:endParaRPr>
          </a:p>
          <a:p>
            <a:endParaRPr lang="en-US" b="1" dirty="0">
              <a:solidFill>
                <a:srgbClr val="0070C0"/>
              </a:solidFill>
              <a:latin typeface="Noteworthy Light"/>
              <a:cs typeface="Noteworthy Light"/>
            </a:endParaRPr>
          </a:p>
          <a:p>
            <a:r>
              <a:rPr lang="en-US" sz="3600" b="1" dirty="0">
                <a:solidFill>
                  <a:srgbClr val="0070C0"/>
                </a:solidFill>
                <a:latin typeface="Noteworthy Light"/>
                <a:cs typeface="Noteworthy Light"/>
              </a:rPr>
              <a:t>Join us on July 30th for our next webinar on Transplants!  </a:t>
            </a:r>
          </a:p>
          <a:p>
            <a:endParaRPr lang="en-US" dirty="0">
              <a:latin typeface="Noteworthy Light"/>
              <a:cs typeface="Noteworthy Light"/>
            </a:endParaRPr>
          </a:p>
        </p:txBody>
      </p:sp>
    </p:spTree>
    <p:extLst>
      <p:ext uri="{BB962C8B-B14F-4D97-AF65-F5344CB8AC3E}">
        <p14:creationId xmlns:p14="http://schemas.microsoft.com/office/powerpoint/2010/main" val="391900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idx="1"/>
          </p:nvPr>
        </p:nvSpPr>
        <p:spPr/>
        <p:txBody>
          <a:bodyPr/>
          <a:lstStyle/>
          <a:p>
            <a:r>
              <a:rPr lang="en-US" dirty="0"/>
              <a:t>Learn relationship between kidney disease and your bones</a:t>
            </a:r>
          </a:p>
          <a:p>
            <a:r>
              <a:rPr lang="en-US" dirty="0"/>
              <a:t>Review renal bone mineral disease</a:t>
            </a:r>
          </a:p>
          <a:p>
            <a:r>
              <a:rPr lang="en-US" dirty="0"/>
              <a:t>Discuss how diet impacts renal bone mineral disorder</a:t>
            </a:r>
          </a:p>
          <a:p>
            <a:pPr lvl="1"/>
            <a:r>
              <a:rPr lang="en-US" dirty="0"/>
              <a:t>Foods to avoid</a:t>
            </a:r>
          </a:p>
          <a:p>
            <a:pPr lvl="1"/>
            <a:r>
              <a:rPr lang="en-US" dirty="0"/>
              <a:t>How to improve your diet to help slow down progression of this disorder</a:t>
            </a:r>
          </a:p>
        </p:txBody>
      </p:sp>
    </p:spTree>
    <p:extLst>
      <p:ext uri="{BB962C8B-B14F-4D97-AF65-F5344CB8AC3E}">
        <p14:creationId xmlns:p14="http://schemas.microsoft.com/office/powerpoint/2010/main" val="46487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77334" y="1731381"/>
            <a:ext cx="8596668" cy="3880773"/>
          </a:xfrm>
        </p:spPr>
        <p:txBody>
          <a:bodyPr/>
          <a:lstStyle/>
          <a:p>
            <a:r>
              <a:rPr lang="en-US" dirty="0"/>
              <a:t>CKD affects ~15% of the United States population </a:t>
            </a:r>
          </a:p>
          <a:p>
            <a:r>
              <a:rPr lang="en-US" dirty="0"/>
              <a:t>1 in 7 American adults have CKD</a:t>
            </a:r>
          </a:p>
          <a:p>
            <a:r>
              <a:rPr lang="en-US" dirty="0"/>
              <a:t>Leading causes: uncontrolled diabetes and hypertension</a:t>
            </a:r>
          </a:p>
          <a:p>
            <a:endParaRPr lang="en-US" dirty="0"/>
          </a:p>
          <a:p>
            <a:r>
              <a:rPr lang="en-US" dirty="0"/>
              <a:t>CKD</a:t>
            </a:r>
          </a:p>
          <a:p>
            <a:pPr lvl="1"/>
            <a:r>
              <a:rPr lang="en-US" dirty="0"/>
              <a:t>Kidney damage that last &gt; 3 months</a:t>
            </a:r>
          </a:p>
          <a:p>
            <a:pPr lvl="1"/>
            <a:r>
              <a:rPr lang="en-US" dirty="0"/>
              <a:t>Reduction in kidney function </a:t>
            </a:r>
          </a:p>
          <a:p>
            <a:pPr lvl="2"/>
            <a:r>
              <a:rPr lang="en-US" dirty="0"/>
              <a:t>Structural or functional abnormalities must be present</a:t>
            </a:r>
          </a:p>
          <a:p>
            <a:pPr lvl="1"/>
            <a:r>
              <a:rPr lang="en-US" dirty="0"/>
              <a:t>Stage classified based on residual kidney function </a:t>
            </a:r>
          </a:p>
          <a:p>
            <a:pPr marL="457200" lvl="1" indent="0">
              <a:buNone/>
            </a:pPr>
            <a:endParaRPr lang="en-US" dirty="0"/>
          </a:p>
        </p:txBody>
      </p:sp>
    </p:spTree>
    <p:extLst>
      <p:ext uri="{BB962C8B-B14F-4D97-AF65-F5344CB8AC3E}">
        <p14:creationId xmlns:p14="http://schemas.microsoft.com/office/powerpoint/2010/main" val="217518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Kidney</a:t>
            </a:r>
          </a:p>
        </p:txBody>
      </p:sp>
      <p:sp>
        <p:nvSpPr>
          <p:cNvPr id="3" name="Content Placeholder 2"/>
          <p:cNvSpPr>
            <a:spLocks noGrp="1"/>
          </p:cNvSpPr>
          <p:nvPr>
            <p:ph idx="1"/>
          </p:nvPr>
        </p:nvSpPr>
        <p:spPr/>
        <p:txBody>
          <a:bodyPr>
            <a:normAutofit/>
          </a:bodyPr>
          <a:lstStyle/>
          <a:p>
            <a:r>
              <a:rPr lang="en-US" dirty="0"/>
              <a:t>Excretion</a:t>
            </a:r>
          </a:p>
          <a:p>
            <a:pPr lvl="1"/>
            <a:r>
              <a:rPr lang="en-US" dirty="0"/>
              <a:t>Remove excess of fluid and waste products (urea, vitamins, minerals) </a:t>
            </a:r>
          </a:p>
          <a:p>
            <a:r>
              <a:rPr lang="en-US" dirty="0"/>
              <a:t>Acid-balance of the blood: </a:t>
            </a:r>
          </a:p>
          <a:p>
            <a:pPr lvl="1"/>
            <a:r>
              <a:rPr lang="en-US" dirty="0"/>
              <a:t>Maintaining blood and urine </a:t>
            </a:r>
            <a:r>
              <a:rPr lang="en-US" dirty="0" err="1"/>
              <a:t>pH.</a:t>
            </a:r>
            <a:r>
              <a:rPr lang="en-US" dirty="0"/>
              <a:t> </a:t>
            </a:r>
          </a:p>
          <a:p>
            <a:r>
              <a:rPr lang="en-US" dirty="0"/>
              <a:t>Endocrine</a:t>
            </a:r>
          </a:p>
          <a:p>
            <a:pPr lvl="1"/>
            <a:r>
              <a:rPr lang="en-US" dirty="0"/>
              <a:t>Calcitriol: active form of Vitamin D3, which helps with calcium absorption</a:t>
            </a:r>
          </a:p>
          <a:p>
            <a:pPr lvl="1"/>
            <a:r>
              <a:rPr lang="en-US" dirty="0"/>
              <a:t>Erythropoietin: increases production of red bloods cells</a:t>
            </a:r>
          </a:p>
        </p:txBody>
      </p:sp>
    </p:spTree>
    <p:extLst>
      <p:ext uri="{BB962C8B-B14F-4D97-AF65-F5344CB8AC3E}">
        <p14:creationId xmlns:p14="http://schemas.microsoft.com/office/powerpoint/2010/main" val="278474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 function the kidneys</a:t>
            </a:r>
          </a:p>
        </p:txBody>
      </p:sp>
      <p:sp>
        <p:nvSpPr>
          <p:cNvPr id="3" name="Content Placeholder 2"/>
          <p:cNvSpPr>
            <a:spLocks noGrp="1"/>
          </p:cNvSpPr>
          <p:nvPr>
            <p:ph idx="1"/>
          </p:nvPr>
        </p:nvSpPr>
        <p:spPr>
          <a:xfrm>
            <a:off x="677334" y="1717243"/>
            <a:ext cx="8596668" cy="3880773"/>
          </a:xfrm>
        </p:spPr>
        <p:txBody>
          <a:bodyPr/>
          <a:lstStyle/>
          <a:p>
            <a:r>
              <a:rPr lang="en-US" dirty="0"/>
              <a:t>Hormonal function</a:t>
            </a:r>
          </a:p>
          <a:p>
            <a:pPr lvl="1"/>
            <a:r>
              <a:rPr lang="en-US" dirty="0"/>
              <a:t>Feedback method.</a:t>
            </a:r>
          </a:p>
          <a:p>
            <a:pPr lvl="1"/>
            <a:r>
              <a:rPr lang="en-US" dirty="0"/>
              <a:t>Activation of Vitamin D promotes the absorption of dietary Calcium in the gut.</a:t>
            </a:r>
          </a:p>
          <a:p>
            <a:pPr lvl="1"/>
            <a:r>
              <a:rPr lang="en-US" dirty="0"/>
              <a:t>Small changes in the calcium blood levels stimulate a hormone called Parathyroid hormone (PTH). </a:t>
            </a:r>
          </a:p>
          <a:p>
            <a:pPr lvl="2"/>
            <a:r>
              <a:rPr lang="en-US" dirty="0"/>
              <a:t>Helps to release calcium from bone into the blood </a:t>
            </a:r>
          </a:p>
          <a:p>
            <a:pPr lvl="2"/>
            <a:r>
              <a:rPr lang="en-US" dirty="0"/>
              <a:t>Activate Vitamin D, which stimulates absorption of the calcium from the intestines </a:t>
            </a:r>
          </a:p>
          <a:p>
            <a:pPr lvl="2"/>
            <a:r>
              <a:rPr lang="en-US" dirty="0"/>
              <a:t>Reduces renal absorption of phosphorus and increases excretion of phosphorus </a:t>
            </a:r>
          </a:p>
          <a:p>
            <a:pPr lvl="1"/>
            <a:endParaRPr lang="en-US" dirty="0"/>
          </a:p>
          <a:p>
            <a:endParaRPr lang="en-US" dirty="0"/>
          </a:p>
        </p:txBody>
      </p:sp>
    </p:spTree>
    <p:extLst>
      <p:ext uri="{BB962C8B-B14F-4D97-AF65-F5344CB8AC3E}">
        <p14:creationId xmlns:p14="http://schemas.microsoft.com/office/powerpoint/2010/main" val="6709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Renal Bone Mineral Disease</a:t>
            </a:r>
          </a:p>
        </p:txBody>
      </p:sp>
    </p:spTree>
    <p:extLst>
      <p:ext uri="{BB962C8B-B14F-4D97-AF65-F5344CB8AC3E}">
        <p14:creationId xmlns:p14="http://schemas.microsoft.com/office/powerpoint/2010/main" val="317449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Renal Bone Mineral Disease</a:t>
            </a:r>
          </a:p>
        </p:txBody>
      </p:sp>
      <p:sp>
        <p:nvSpPr>
          <p:cNvPr id="5" name="Content Placeholder 4"/>
          <p:cNvSpPr>
            <a:spLocks noGrp="1"/>
          </p:cNvSpPr>
          <p:nvPr>
            <p:ph idx="1"/>
          </p:nvPr>
        </p:nvSpPr>
        <p:spPr>
          <a:xfrm>
            <a:off x="677334" y="1741489"/>
            <a:ext cx="8596668" cy="3880773"/>
          </a:xfrm>
        </p:spPr>
        <p:txBody>
          <a:bodyPr/>
          <a:lstStyle/>
          <a:p>
            <a:pPr marL="0" indent="0">
              <a:buNone/>
            </a:pPr>
            <a:r>
              <a:rPr lang="en-US" dirty="0"/>
              <a:t>Early Stage 2 CKD </a:t>
            </a:r>
          </a:p>
          <a:p>
            <a:pPr>
              <a:buAutoNum type="arabicPeriod"/>
            </a:pPr>
            <a:r>
              <a:rPr lang="en-US" dirty="0"/>
              <a:t>Decrease of the Vitamin D activation by the kidneys </a:t>
            </a:r>
          </a:p>
          <a:p>
            <a:pPr>
              <a:buAutoNum type="arabicPeriod"/>
            </a:pPr>
            <a:r>
              <a:rPr lang="en-US" dirty="0"/>
              <a:t>PTH levels increase</a:t>
            </a:r>
          </a:p>
          <a:p>
            <a:pPr>
              <a:buAutoNum type="arabicPeriod"/>
            </a:pPr>
            <a:r>
              <a:rPr lang="en-US" dirty="0"/>
              <a:t>Calcium and phosphorus levels usually do not change at this point</a:t>
            </a:r>
          </a:p>
          <a:p>
            <a:pPr>
              <a:buAutoNum type="arabicPeriod"/>
            </a:pPr>
            <a:endParaRPr lang="en-US" dirty="0"/>
          </a:p>
          <a:p>
            <a:pPr>
              <a:buAutoNum type="arabicPeriod"/>
            </a:pPr>
            <a:endParaRPr lang="en-US" dirty="0"/>
          </a:p>
          <a:p>
            <a:pPr>
              <a:buAutoNum type="arabicPeriod"/>
            </a:pPr>
            <a:endParaRPr lang="en-US" dirty="0"/>
          </a:p>
        </p:txBody>
      </p:sp>
    </p:spTree>
    <p:extLst>
      <p:ext uri="{BB962C8B-B14F-4D97-AF65-F5344CB8AC3E}">
        <p14:creationId xmlns:p14="http://schemas.microsoft.com/office/powerpoint/2010/main" val="1790136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srcRect l="3613" t="2350"/>
          <a:stretch/>
        </p:blipFill>
        <p:spPr>
          <a:xfrm>
            <a:off x="2147454" y="1833418"/>
            <a:ext cx="6515576" cy="4221237"/>
          </a:xfrm>
          <a:prstGeom prst="rect">
            <a:avLst/>
          </a:prstGeom>
        </p:spPr>
      </p:pic>
      <p:sp>
        <p:nvSpPr>
          <p:cNvPr id="2" name="Title 1"/>
          <p:cNvSpPr>
            <a:spLocks noGrp="1"/>
          </p:cNvSpPr>
          <p:nvPr>
            <p:ph type="title"/>
          </p:nvPr>
        </p:nvSpPr>
        <p:spPr>
          <a:xfrm>
            <a:off x="677334" y="544646"/>
            <a:ext cx="8596668" cy="1320800"/>
          </a:xfrm>
        </p:spPr>
        <p:txBody>
          <a:bodyPr/>
          <a:lstStyle/>
          <a:p>
            <a:r>
              <a:rPr lang="en-US" dirty="0"/>
              <a:t>Endocrine function the kidneys</a:t>
            </a:r>
          </a:p>
        </p:txBody>
      </p:sp>
      <p:pic>
        <p:nvPicPr>
          <p:cNvPr id="6" name="Picture 5"/>
          <p:cNvPicPr>
            <a:picLocks noChangeAspect="1"/>
          </p:cNvPicPr>
          <p:nvPr/>
        </p:nvPicPr>
        <p:blipFill>
          <a:blip r:embed="rId3"/>
          <a:stretch>
            <a:fillRect/>
          </a:stretch>
        </p:blipFill>
        <p:spPr>
          <a:xfrm>
            <a:off x="4842094" y="1145817"/>
            <a:ext cx="773551" cy="687601"/>
          </a:xfrm>
          <a:prstGeom prst="rect">
            <a:avLst/>
          </a:prstGeom>
        </p:spPr>
      </p:pic>
      <p:pic>
        <p:nvPicPr>
          <p:cNvPr id="7" name="Picture 6"/>
          <p:cNvPicPr>
            <a:picLocks noChangeAspect="1"/>
          </p:cNvPicPr>
          <p:nvPr/>
        </p:nvPicPr>
        <p:blipFill>
          <a:blip r:embed="rId4"/>
          <a:stretch>
            <a:fillRect/>
          </a:stretch>
        </p:blipFill>
        <p:spPr>
          <a:xfrm>
            <a:off x="6538036" y="4538499"/>
            <a:ext cx="418610" cy="395109"/>
          </a:xfrm>
          <a:prstGeom prst="rect">
            <a:avLst/>
          </a:prstGeom>
        </p:spPr>
      </p:pic>
      <p:pic>
        <p:nvPicPr>
          <p:cNvPr id="8" name="Picture 7"/>
          <p:cNvPicPr>
            <a:picLocks noChangeAspect="1"/>
          </p:cNvPicPr>
          <p:nvPr/>
        </p:nvPicPr>
        <p:blipFill>
          <a:blip r:embed="rId5"/>
          <a:stretch>
            <a:fillRect/>
          </a:stretch>
        </p:blipFill>
        <p:spPr>
          <a:xfrm>
            <a:off x="6478188" y="2869646"/>
            <a:ext cx="538307" cy="547807"/>
          </a:xfrm>
          <a:prstGeom prst="rect">
            <a:avLst/>
          </a:prstGeom>
        </p:spPr>
      </p:pic>
      <p:pic>
        <p:nvPicPr>
          <p:cNvPr id="9" name="Picture 8"/>
          <p:cNvPicPr>
            <a:picLocks noChangeAspect="1"/>
          </p:cNvPicPr>
          <p:nvPr/>
        </p:nvPicPr>
        <p:blipFill>
          <a:blip r:embed="rId3"/>
          <a:stretch>
            <a:fillRect/>
          </a:stretch>
        </p:blipFill>
        <p:spPr>
          <a:xfrm>
            <a:off x="3222441" y="2696510"/>
            <a:ext cx="725451" cy="644845"/>
          </a:xfrm>
          <a:prstGeom prst="rect">
            <a:avLst/>
          </a:prstGeom>
        </p:spPr>
      </p:pic>
      <p:pic>
        <p:nvPicPr>
          <p:cNvPr id="10" name="Picture 9"/>
          <p:cNvPicPr>
            <a:picLocks noChangeAspect="1"/>
          </p:cNvPicPr>
          <p:nvPr/>
        </p:nvPicPr>
        <p:blipFill>
          <a:blip r:embed="rId5"/>
          <a:stretch>
            <a:fillRect/>
          </a:stretch>
        </p:blipFill>
        <p:spPr>
          <a:xfrm>
            <a:off x="3222441" y="4473447"/>
            <a:ext cx="538307" cy="547807"/>
          </a:xfrm>
          <a:prstGeom prst="rect">
            <a:avLst/>
          </a:prstGeom>
        </p:spPr>
      </p:pic>
    </p:spTree>
    <p:extLst>
      <p:ext uri="{BB962C8B-B14F-4D97-AF65-F5344CB8AC3E}">
        <p14:creationId xmlns:p14="http://schemas.microsoft.com/office/powerpoint/2010/main" val="2910256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Facet">
  <a:themeElements>
    <a:clrScheme name="Custom 1">
      <a:dk1>
        <a:srgbClr val="000000"/>
      </a:dk1>
      <a:lt1>
        <a:sysClr val="window" lastClr="FFFFFF"/>
      </a:lt1>
      <a:dk2>
        <a:srgbClr val="454545"/>
      </a:dk2>
      <a:lt2>
        <a:srgbClr val="DADADA"/>
      </a:lt2>
      <a:accent1>
        <a:srgbClr val="971213"/>
      </a:accent1>
      <a:accent2>
        <a:srgbClr val="133457"/>
      </a:accent2>
      <a:accent3>
        <a:srgbClr val="759DD1"/>
      </a:accent3>
      <a:accent4>
        <a:srgbClr val="F2AF32"/>
      </a:accent4>
      <a:accent5>
        <a:srgbClr val="8CA6BF"/>
      </a:accent5>
      <a:accent6>
        <a:srgbClr val="20558A"/>
      </a:accent6>
      <a:hlink>
        <a:srgbClr val="F0532B"/>
      </a:hlink>
      <a:folHlink>
        <a:srgbClr val="F38B53"/>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8EA9CE40-7B2A-4A86-BE3D-7D5B9D982739}" vid="{2B2B0F5B-78DB-437F-A760-B33F9FB4D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21585</TotalTime>
  <Words>2396</Words>
  <Application>Microsoft Office PowerPoint</Application>
  <PresentationFormat>Widescreen</PresentationFormat>
  <Paragraphs>257</Paragraphs>
  <Slides>25</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Noteworthy Light</vt:lpstr>
      <vt:lpstr>Symbol</vt:lpstr>
      <vt:lpstr>Trebuchet MS</vt:lpstr>
      <vt:lpstr>Wingdings</vt:lpstr>
      <vt:lpstr>Wingdings 3</vt:lpstr>
      <vt:lpstr>Facet</vt:lpstr>
      <vt:lpstr>                                               </vt:lpstr>
      <vt:lpstr>Today’s Presenter</vt:lpstr>
      <vt:lpstr>Objectives</vt:lpstr>
      <vt:lpstr>Introduction</vt:lpstr>
      <vt:lpstr>Functions of the Kidney</vt:lpstr>
      <vt:lpstr>Endocrine function the kidneys</vt:lpstr>
      <vt:lpstr>Renal Bone Mineral Disease</vt:lpstr>
      <vt:lpstr>Renal Bone Mineral Disease</vt:lpstr>
      <vt:lpstr>Endocrine function the kidneys</vt:lpstr>
      <vt:lpstr>Renal Bone Mineral Disease</vt:lpstr>
      <vt:lpstr>Long-term implications:  </vt:lpstr>
      <vt:lpstr>What causes Bone Mineral Disorder?</vt:lpstr>
      <vt:lpstr>Types of Renal bone disease</vt:lpstr>
      <vt:lpstr>Types of Renal bone disease</vt:lpstr>
      <vt:lpstr>Types of Renal bone disease</vt:lpstr>
      <vt:lpstr>What can I do to prevent bone mineral disorder?</vt:lpstr>
      <vt:lpstr>Role of phosphorus </vt:lpstr>
      <vt:lpstr>Phosphorus control</vt:lpstr>
      <vt:lpstr>Dietary phosphorus</vt:lpstr>
      <vt:lpstr>Dietary phosphorus </vt:lpstr>
      <vt:lpstr>PowerPoint Presentation</vt:lpstr>
      <vt:lpstr>Phosphorus binders </vt:lpstr>
      <vt:lpstr>Vitamin D</vt:lpstr>
      <vt:lpstr> Questions  </vt:lpstr>
      <vt:lpstr>Thank You for Attending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 Niccum</dc:creator>
  <cp:lastModifiedBy>Hannah Bracamonte</cp:lastModifiedBy>
  <cp:revision>146</cp:revision>
  <dcterms:created xsi:type="dcterms:W3CDTF">2018-01-10T18:40:09Z</dcterms:created>
  <dcterms:modified xsi:type="dcterms:W3CDTF">2020-06-25T16:13:28Z</dcterms:modified>
</cp:coreProperties>
</file>