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37"/>
  </p:notesMasterIdLst>
  <p:handoutMasterIdLst>
    <p:handoutMasterId r:id="rId38"/>
  </p:handoutMasterIdLst>
  <p:sldIdLst>
    <p:sldId id="399" r:id="rId6"/>
    <p:sldId id="256" r:id="rId7"/>
    <p:sldId id="257" r:id="rId8"/>
    <p:sldId id="283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84" r:id="rId30"/>
    <p:sldId id="279" r:id="rId31"/>
    <p:sldId id="280" r:id="rId32"/>
    <p:sldId id="281" r:id="rId33"/>
    <p:sldId id="285" r:id="rId34"/>
    <p:sldId id="286" r:id="rId35"/>
    <p:sldId id="40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39"/>
    <p:restoredTop sz="67395"/>
  </p:normalViewPr>
  <p:slideViewPr>
    <p:cSldViewPr snapToGrid="0" snapToObjects="1">
      <p:cViewPr varScale="1">
        <p:scale>
          <a:sx n="63" d="100"/>
          <a:sy n="63" d="100"/>
        </p:scale>
        <p:origin x="618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E584BD-E5BF-474D-9230-18C655C8B6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157DF4-9A6E-9B4F-8173-8875DDF29E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30228-7E51-C74D-83DB-927B07E0D543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3F361-CB10-9D41-A75B-42EC718AD2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2EEB9-C35B-0344-B7C3-56CC4ED769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4D924-01A8-2C44-8BBE-A650BCDA60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222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B514B-E332-DB42-AD2A-9D9C92F445A4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287F9-D414-0946-B3B6-511CD0E54E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524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CCB6F-BA3A-1643-B320-0328A312C8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898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28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513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87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83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43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43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4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01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33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74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30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32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14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054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68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26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140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19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154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577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95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937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8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0A73D-76A2-F547-9794-36572B53A4A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59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1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88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55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79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3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6CA25-CA9D-3F4F-94CF-428FBA995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0801"/>
            <a:ext cx="9144000" cy="2189162"/>
          </a:xfrm>
        </p:spPr>
        <p:txBody>
          <a:bodyPr anchor="ctr"/>
          <a:lstStyle>
            <a:lvl1pPr algn="l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C49FD-D4B0-4741-ACC1-C212754A31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86962"/>
            <a:ext cx="9144000" cy="147083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Jody L. Jones, PhD</a:t>
            </a:r>
          </a:p>
          <a:p>
            <a:r>
              <a:rPr lang="en-US" dirty="0"/>
              <a:t>Licensed Clinical Psychologist</a:t>
            </a:r>
          </a:p>
          <a:p>
            <a:r>
              <a:rPr lang="en-US" dirty="0"/>
              <a:t>University of Iowa Organ Transplant Center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D13A76-7132-5342-A266-89583034D9D3}"/>
              </a:ext>
            </a:extLst>
          </p:cNvPr>
          <p:cNvSpPr txBox="1"/>
          <p:nvPr userDrawn="1"/>
        </p:nvSpPr>
        <p:spPr>
          <a:xfrm>
            <a:off x="1524000" y="6050719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spc="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DEVELOPED AND BROUGHT TO YOU BY: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73D4F1-E9AE-DB43-B156-E7E1D320C9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3441" y="5735637"/>
            <a:ext cx="2784650" cy="6961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BF523B-5CB4-7642-86A4-4C8289499E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6787" y="5735637"/>
            <a:ext cx="2143027" cy="8100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9050D97-FB80-0843-BCE7-66E973CEF567}"/>
              </a:ext>
            </a:extLst>
          </p:cNvPr>
          <p:cNvSpPr txBox="1"/>
          <p:nvPr userDrawn="1"/>
        </p:nvSpPr>
        <p:spPr>
          <a:xfrm>
            <a:off x="1524000" y="6327718"/>
            <a:ext cx="2781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spc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Copyright © 2020 American Psychological Association. Copyright © 2020 Dialysis Patient Citizen Education Center.</a:t>
            </a:r>
          </a:p>
        </p:txBody>
      </p:sp>
    </p:spTree>
    <p:extLst>
      <p:ext uri="{BB962C8B-B14F-4D97-AF65-F5344CB8AC3E}">
        <p14:creationId xmlns:p14="http://schemas.microsoft.com/office/powerpoint/2010/main" val="341345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B98E-02F2-4B26-9EFF-2C5098D0CF8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0854-A6A6-4B25-8FA6-2021A53DA96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8046F1-675F-499E-AA3D-9B6CDE6F0C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61" y="453257"/>
            <a:ext cx="5062917" cy="17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7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B98E-02F2-4B26-9EFF-2C5098D0CF8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0854-A6A6-4B25-8FA6-2021A53DA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3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B98E-02F2-4B26-9EFF-2C5098D0CF8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0854-A6A6-4B25-8FA6-2021A53DA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98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B98E-02F2-4B26-9EFF-2C5098D0CF8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0854-A6A6-4B25-8FA6-2021A53DA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41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B98E-02F2-4B26-9EFF-2C5098D0CF8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0854-A6A6-4B25-8FA6-2021A53DA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59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B98E-02F2-4B26-9EFF-2C5098D0CF8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0854-A6A6-4B25-8FA6-2021A53DA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2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B98E-02F2-4B26-9EFF-2C5098D0CF8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0854-A6A6-4B25-8FA6-2021A53DA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88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B98E-02F2-4B26-9EFF-2C5098D0CF8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0854-A6A6-4B25-8FA6-2021A53DA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02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B98E-02F2-4B26-9EFF-2C5098D0CF8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0854-A6A6-4B25-8FA6-2021A53DA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67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B98E-02F2-4B26-9EFF-2C5098D0CF8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0854-A6A6-4B25-8FA6-2021A53DA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FDE56-7B1B-BF43-B8AA-BBA8C707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39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DEAC8-EE4E-AF42-83D9-C4CD2DFBF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52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E568A1-E00D-8E4B-9F23-6697D7B123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8641" y="6046409"/>
            <a:ext cx="1920727" cy="480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C45EEC-3818-4242-A242-6B7579FAD0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7050" y="6071809"/>
            <a:ext cx="1270323" cy="48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82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B98E-02F2-4B26-9EFF-2C5098D0CF8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0854-A6A6-4B25-8FA6-2021A53DA96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345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B98E-02F2-4B26-9EFF-2C5098D0CF8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0854-A6A6-4B25-8FA6-2021A53DA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29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B98E-02F2-4B26-9EFF-2C5098D0CF8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0854-A6A6-4B25-8FA6-2021A53DA96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1053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B98E-02F2-4B26-9EFF-2C5098D0CF8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0854-A6A6-4B25-8FA6-2021A53DA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7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B98E-02F2-4B26-9EFF-2C5098D0CF8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0854-A6A6-4B25-8FA6-2021A53DA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35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B98E-02F2-4B26-9EFF-2C5098D0CF8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0854-A6A6-4B25-8FA6-2021A53DA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9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36DD-8B57-B64D-966C-DDAF354DE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58900"/>
            <a:ext cx="10515600" cy="265430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B9D4C-4774-F749-AF95-B0DFC0D57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1001"/>
            <a:ext cx="10515600" cy="15494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F04047-41F5-7B46-9095-8AE58FE0D4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8641" y="6046409"/>
            <a:ext cx="1920727" cy="480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82717E-FE5E-A34A-A12C-F41431AD3E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7050" y="6071809"/>
            <a:ext cx="1270323" cy="48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0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0DD1-B6A7-7741-BC46-1DDF394B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4B323-CA68-3740-9D6A-ECB2302B9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79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30FD1-1038-7B4E-B8BE-E4FCA2666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79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11EDCB-29D2-BD43-802F-E715D7D04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8641" y="6046409"/>
            <a:ext cx="1920727" cy="480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983BC3-E882-7F43-A335-32A105AA8F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7050" y="6071809"/>
            <a:ext cx="1270323" cy="48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8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4E7A8-6B47-3046-A708-19BA453E4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52F6C-0286-1646-AE83-F2625B24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A9254D-1ABF-AD4E-9B50-9EE1EDA19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366D7-678A-464A-92D2-59D0EF57B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FD45A4-9452-B84C-83B5-A3F5357B2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A6D1F0-DECA-6B4A-9995-8643262BC8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8641" y="6046409"/>
            <a:ext cx="1920727" cy="4801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A36F81-41F7-C945-9135-92B44DC6A2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7050" y="6071809"/>
            <a:ext cx="1270323" cy="48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2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FC153-845A-4B47-AAF4-F43E5DDA7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D63393-ACB6-2C45-8168-47DA9C1EE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8641" y="6046409"/>
            <a:ext cx="1920727" cy="4801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DD6EF9-6CEF-BC40-9454-4874BE729E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7050" y="6071809"/>
            <a:ext cx="1270323" cy="48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7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5CA1E5-67CF-8348-9E64-910786C4DF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8641" y="6046409"/>
            <a:ext cx="1920727" cy="480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EB5662-3CF9-3642-9680-1C27BD0E10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7050" y="6071809"/>
            <a:ext cx="1270323" cy="48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1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6CE88-D011-A944-A1C1-3E0A39FA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89B54-5008-C448-9035-AD7A53705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A2AC3-64EC-F043-8BAB-33DB65E79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233AE-EA81-9F44-8D2C-E9F1ED773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8641" y="6046409"/>
            <a:ext cx="1920727" cy="480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8D56BA-D91B-2844-99A6-3675B24929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7050" y="6071809"/>
            <a:ext cx="1270323" cy="48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6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43904-1E7F-2C4F-BF12-24E4E178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06EB1B-F34E-2842-8B7B-84D7FE44E6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A185A-3F52-FE4B-8DAB-D47BCA10B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8E8FC1-9DDA-4B47-BDD8-24DF8AE7F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8641" y="6046409"/>
            <a:ext cx="1920727" cy="480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4F593A-8084-C040-B42A-4AC9ED68BF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7050" y="6071809"/>
            <a:ext cx="1270323" cy="48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7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1B901C-D464-9348-9834-670EF36CF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908FD-0F30-CC46-A58E-C7E85E2D5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chemeClr val="tx2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4000" b="0" i="0" kern="120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285750" indent="-277813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75000"/>
        <a:buFont typeface="Arial" panose="020B0604020202020204" pitchFamily="34" charset="0"/>
        <a:buChar char="•"/>
        <a:tabLst/>
        <a:defRPr sz="4000" b="0" i="0" kern="120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5715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00000"/>
        <a:buFont typeface="System Font Regular"/>
        <a:buChar char="-"/>
        <a:tabLst/>
        <a:defRPr sz="3200" b="0" i="0" kern="120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5715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00000"/>
        <a:buFont typeface="System Font Regular"/>
        <a:buChar char="-"/>
        <a:tabLst/>
        <a:defRPr sz="3200" b="0" i="0" kern="120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5715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00000"/>
        <a:buFont typeface="System Font Regular"/>
        <a:buChar char="-"/>
        <a:tabLst/>
        <a:defRPr sz="3200" b="0" i="0" kern="120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DB98E-02F2-4B26-9EFF-2C5098D0CF8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9F0854-A6A6-4B25-8FA6-2021A53DA96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CAE0A-B587-4A57-AB68-58770F6C9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9580" b="-3110"/>
          <a:stretch/>
        </p:blipFill>
        <p:spPr>
          <a:xfrm>
            <a:off x="404602" y="5479562"/>
            <a:ext cx="1551197" cy="137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9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cedcenter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mindfully.com.a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actmindfully.com.au/wp-content/uploads/2020/03/FACE-COVID-eBook-by-Russ-Harris-March-2020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7-dippity.com/docs/Helping-Children-Cope-with-COVID-19-(7-Dippity-Web-Version)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7-dippity.com/other/covid-19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a.org/topics/covid-19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coronavirus/2019-nCoV/index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leadershipfreak.wordpress.com/2012/10/18/the-feedback-question-that-changes-everything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11F3C-71B0-4851-A46B-4533EEEF0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412" y="2265404"/>
            <a:ext cx="9218139" cy="2331310"/>
          </a:xfrm>
        </p:spPr>
        <p:txBody>
          <a:bodyPr/>
          <a:lstStyle/>
          <a:p>
            <a:pPr algn="ctr"/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b="1" dirty="0">
                <a:solidFill>
                  <a:srgbClr val="C00000"/>
                </a:solidFill>
              </a:rPr>
            </a:br>
            <a:br>
              <a:rPr lang="en-US" sz="2400" b="1" dirty="0">
                <a:solidFill>
                  <a:srgbClr val="C00000"/>
                </a:solidFill>
              </a:rPr>
            </a:br>
            <a:br>
              <a:rPr lang="en-US" sz="2400" b="1" dirty="0">
                <a:solidFill>
                  <a:srgbClr val="C00000"/>
                </a:solidFill>
              </a:rPr>
            </a:br>
            <a:br>
              <a:rPr lang="en-US" sz="2400" b="1" dirty="0">
                <a:solidFill>
                  <a:srgbClr val="C00000"/>
                </a:solidFill>
              </a:rPr>
            </a:br>
            <a:br>
              <a:rPr lang="en-US" sz="2400" b="1" dirty="0">
                <a:solidFill>
                  <a:srgbClr val="C00000"/>
                </a:solidFill>
              </a:rPr>
            </a:br>
            <a:br>
              <a:rPr lang="en-US" sz="2400" b="1" dirty="0">
                <a:solidFill>
                  <a:srgbClr val="C00000"/>
                </a:solidFill>
              </a:rPr>
            </a:br>
            <a:br>
              <a:rPr lang="en-US" sz="2400" b="1" dirty="0">
                <a:solidFill>
                  <a:srgbClr val="C00000"/>
                </a:solidFill>
              </a:rPr>
            </a:br>
            <a:br>
              <a:rPr lang="en-US" sz="2400" b="1" dirty="0">
                <a:solidFill>
                  <a:srgbClr val="C00000"/>
                </a:solidFill>
              </a:rPr>
            </a:br>
            <a:br>
              <a:rPr lang="en-US" sz="2400" b="1" dirty="0">
                <a:solidFill>
                  <a:srgbClr val="C00000"/>
                </a:solidFill>
              </a:rPr>
            </a:b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 </a:t>
            </a:r>
            <a:br>
              <a:rPr lang="en-US" sz="3600" b="1" dirty="0">
                <a:solidFill>
                  <a:srgbClr val="C00000"/>
                </a:solidFill>
              </a:rPr>
            </a:br>
            <a:br>
              <a:rPr lang="en-US" sz="3600" b="1" dirty="0">
                <a:solidFill>
                  <a:srgbClr val="C00000"/>
                </a:solidFill>
              </a:rPr>
            </a:br>
            <a:br>
              <a:rPr lang="en-US" sz="3600" b="1" dirty="0">
                <a:solidFill>
                  <a:srgbClr val="C00000"/>
                </a:solidFill>
              </a:rPr>
            </a:br>
            <a:br>
              <a:rPr lang="en-US" sz="3600" b="1" dirty="0">
                <a:solidFill>
                  <a:srgbClr val="C00000"/>
                </a:solidFill>
              </a:rPr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b="1" dirty="0">
                <a:solidFill>
                  <a:srgbClr val="C00000"/>
                </a:solidFill>
              </a:rPr>
            </a:br>
            <a:br>
              <a:rPr lang="en-US" sz="3600" b="1" dirty="0">
                <a:solidFill>
                  <a:srgbClr val="C00000"/>
                </a:solidFill>
              </a:rPr>
            </a:br>
            <a:br>
              <a:rPr lang="en-US" sz="3600" b="1" dirty="0">
                <a:solidFill>
                  <a:srgbClr val="C00000"/>
                </a:solidFill>
              </a:rPr>
            </a:br>
            <a:br>
              <a:rPr lang="en-US" sz="3600" b="1" dirty="0">
                <a:solidFill>
                  <a:srgbClr val="C00000"/>
                </a:solidFill>
              </a:rPr>
            </a:br>
            <a:br>
              <a:rPr lang="en-US" sz="3600" b="1" dirty="0">
                <a:solidFill>
                  <a:srgbClr val="C00000"/>
                </a:solidFill>
              </a:rPr>
            </a:br>
            <a:br>
              <a:rPr lang="en-US" sz="3600" b="1" dirty="0">
                <a:solidFill>
                  <a:srgbClr val="C00000"/>
                </a:solidFill>
              </a:rPr>
            </a:br>
            <a:br>
              <a:rPr lang="en-US" sz="3600" b="1" dirty="0">
                <a:solidFill>
                  <a:srgbClr val="C00000"/>
                </a:solidFill>
              </a:rPr>
            </a:br>
            <a:br>
              <a:rPr lang="en-US" sz="3600" b="1" dirty="0">
                <a:solidFill>
                  <a:srgbClr val="C00000"/>
                </a:solidFill>
              </a:rPr>
            </a:br>
            <a:br>
              <a:rPr lang="en-US" sz="3600" b="1" dirty="0">
                <a:solidFill>
                  <a:srgbClr val="C00000"/>
                </a:solidFill>
              </a:rPr>
            </a:br>
            <a:br>
              <a:rPr lang="en-US" sz="3600" b="1" dirty="0">
                <a:solidFill>
                  <a:srgbClr val="C00000"/>
                </a:solidFill>
              </a:rPr>
            </a:br>
            <a:br>
              <a:rPr lang="en-US" sz="3600" b="1" dirty="0">
                <a:solidFill>
                  <a:srgbClr val="C00000"/>
                </a:solidFill>
              </a:rPr>
            </a:br>
            <a:br>
              <a:rPr lang="en-US" sz="3600" b="1" dirty="0">
                <a:solidFill>
                  <a:srgbClr val="C00000"/>
                </a:solidFill>
              </a:rPr>
            </a:br>
            <a:br>
              <a:rPr lang="en-US" sz="3600" b="1" dirty="0">
                <a:solidFill>
                  <a:srgbClr val="C00000"/>
                </a:solidFill>
              </a:rPr>
            </a:br>
            <a:br>
              <a:rPr lang="en-US" sz="3600" b="1" dirty="0">
                <a:solidFill>
                  <a:srgbClr val="C00000"/>
                </a:solidFill>
              </a:rPr>
            </a:br>
            <a:br>
              <a:rPr lang="en-US" sz="3600" b="1" dirty="0">
                <a:solidFill>
                  <a:srgbClr val="C00000"/>
                </a:solidFill>
              </a:rPr>
            </a:br>
            <a:br>
              <a:rPr lang="en-US" i="1" dirty="0">
                <a:solidFill>
                  <a:srgbClr val="0070C0"/>
                </a:solidFill>
              </a:rPr>
            </a:br>
            <a:endParaRPr lang="en-US" sz="4800" i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463E32-6A97-4665-A81D-7C0A4AC6A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770" y="4166419"/>
            <a:ext cx="8704470" cy="2691581"/>
          </a:xfrm>
        </p:spPr>
        <p:txBody>
          <a:bodyPr>
            <a:normAutofit fontScale="40000" lnSpcReduction="20000"/>
          </a:bodyPr>
          <a:lstStyle/>
          <a:p>
            <a:pPr algn="l"/>
            <a:endParaRPr lang="en-US" sz="3400" b="1" dirty="0">
              <a:solidFill>
                <a:srgbClr val="0070C0"/>
              </a:solidFill>
            </a:endParaRPr>
          </a:p>
          <a:p>
            <a:pPr algn="ctr"/>
            <a:endParaRPr lang="en-US" sz="3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5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webinar will start shortly. The slides and the webinar recording will be available at </a:t>
            </a: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www.dpcedcenter.org</a:t>
            </a:r>
            <a:endParaRPr lang="en-US" sz="5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5000" b="1" dirty="0">
              <a:solidFill>
                <a:srgbClr val="0070C0"/>
              </a:solidFill>
            </a:endParaRPr>
          </a:p>
          <a:p>
            <a:pPr algn="ctr"/>
            <a:r>
              <a:rPr lang="en-US" sz="6200" b="1" dirty="0">
                <a:solidFill>
                  <a:srgbClr val="2B9583"/>
                </a:solidFill>
              </a:rPr>
              <a:t>Next webinar: June 25</a:t>
            </a:r>
            <a:r>
              <a:rPr lang="en-US" sz="6200" b="1" baseline="30000" dirty="0">
                <a:solidFill>
                  <a:srgbClr val="2B9583"/>
                </a:solidFill>
              </a:rPr>
              <a:t>th</a:t>
            </a:r>
            <a:r>
              <a:rPr lang="en-US" sz="6200" b="1" dirty="0">
                <a:solidFill>
                  <a:srgbClr val="2B9583"/>
                </a:solidFill>
              </a:rPr>
              <a:t>, 2:00 pm Eastern</a:t>
            </a:r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5178C-0779-4DDD-BDFA-EB53C5D41F3D}"/>
              </a:ext>
            </a:extLst>
          </p:cNvPr>
          <p:cNvSpPr/>
          <p:nvPr/>
        </p:nvSpPr>
        <p:spPr>
          <a:xfrm>
            <a:off x="428368" y="2907958"/>
            <a:ext cx="95888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Living Well During COVID-19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How to Cope and Manage Your Emotions</a:t>
            </a:r>
          </a:p>
        </p:txBody>
      </p:sp>
    </p:spTree>
    <p:extLst>
      <p:ext uri="{BB962C8B-B14F-4D97-AF65-F5344CB8AC3E}">
        <p14:creationId xmlns:p14="http://schemas.microsoft.com/office/powerpoint/2010/main" val="129054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98018E-B614-4F65-ACE4-560D11CAF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74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5E177-CC85-4CE6-809F-09E20E72F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Anxiety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FCFE6-0F70-4513-BD56-EB0B3348F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Adaptive anxiety, especially for those with chronic health conditions</a:t>
            </a:r>
          </a:p>
          <a:p>
            <a:pPr marL="857250" lvl="1" indent="-571500"/>
            <a:r>
              <a:rPr lang="en-US" dirty="0"/>
              <a:t>A healthy fear of coronavirus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However, anxiety can spiral out of control </a:t>
            </a:r>
          </a:p>
          <a:p>
            <a:pPr marL="857250" lvl="1" indent="-571500"/>
            <a:r>
              <a:rPr lang="en-US" dirty="0"/>
              <a:t>Exacerbates physical health symptoms, causing pain/headaches, and other somatic symptoms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Activating our fight or flight response</a:t>
            </a:r>
          </a:p>
          <a:p>
            <a:pPr marL="857250" lvl="1" indent="-571500"/>
            <a:r>
              <a:rPr lang="en-US" dirty="0"/>
              <a:t>Turn off this “fire alarm” of anxiety</a:t>
            </a:r>
          </a:p>
        </p:txBody>
      </p:sp>
    </p:spTree>
    <p:extLst>
      <p:ext uri="{BB962C8B-B14F-4D97-AF65-F5344CB8AC3E}">
        <p14:creationId xmlns:p14="http://schemas.microsoft.com/office/powerpoint/2010/main" val="774051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EC9E-F69B-4F47-BF9E-A4CDE5F4D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COVID-19 Tips for Patients with CKD, on Dialysis, or Transplanted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07769-660A-4AE0-807E-3F5E6B866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Do not skip your dialysis treatment</a:t>
            </a:r>
          </a:p>
          <a:p>
            <a:pPr marL="857250" lvl="1" indent="-571500">
              <a:lnSpc>
                <a:spcPct val="100000"/>
              </a:lnSpc>
              <a:spcBef>
                <a:spcPts val="0"/>
              </a:spcBef>
            </a:pPr>
            <a:r>
              <a:rPr lang="en-US" sz="1900" dirty="0"/>
              <a:t>Contact your dialysis center if you are sick or have concerns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Keep enough food on hand to follow the KCER 3-Day Emergency Diet Plan if necessary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Follow public health guidance, like social distancing</a:t>
            </a:r>
          </a:p>
          <a:p>
            <a:pPr marL="857250" lvl="1" indent="-571500">
              <a:lnSpc>
                <a:spcPct val="100000"/>
              </a:lnSpc>
              <a:spcBef>
                <a:spcPts val="0"/>
              </a:spcBef>
            </a:pPr>
            <a:r>
              <a:rPr lang="en-US" sz="1900" dirty="0"/>
              <a:t>Stay at least 6 feet (two arms lengths) away from people outside the home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Isolate at home if you are in contact with someone or someone in your house is sick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Inform your healthcare provider if you become sick or are in contact with someone who is sick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Stay home as much has possible. Follow any stay at home orders in your area and avoid going to crowded spaces where you’ll be in close contact with others. </a:t>
            </a:r>
          </a:p>
          <a:p>
            <a:pPr marL="857250" lvl="1" indent="-571500">
              <a:lnSpc>
                <a:spcPct val="100000"/>
              </a:lnSpc>
              <a:spcBef>
                <a:spcPts val="0"/>
              </a:spcBef>
            </a:pPr>
            <a:r>
              <a:rPr lang="en-US" sz="1900" dirty="0"/>
              <a:t>Have enough groceries, household supplies, and prescription medication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Consider online ordering and delivery, which could help you avoid having to go out as frequently</a:t>
            </a:r>
          </a:p>
        </p:txBody>
      </p:sp>
    </p:spTree>
    <p:extLst>
      <p:ext uri="{BB962C8B-B14F-4D97-AF65-F5344CB8AC3E}">
        <p14:creationId xmlns:p14="http://schemas.microsoft.com/office/powerpoint/2010/main" val="2791975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1F2D5-D304-4C23-B981-18AB3C951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must leave your home…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3A9E1-A84C-4701-988C-C9A1F5721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Avoid going out for food or medicine during peak hours and keep 6 feet of distance between yourself and others.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Avoid touching your face (i.e. eyes, nose, and mouth) because this is how germs get into your body.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Avoid high-traffic surfaces in public places (i.e. elevator buttons, door handles, shopping cart handles). Use your elbow, a tissue or a sleeve to cover your hand if you must touch these surfaces.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Wear a cloth face covering or mask in public, especially in places where it’s hard to maintain at least 6 feet of distance.</a:t>
            </a:r>
          </a:p>
        </p:txBody>
      </p:sp>
    </p:spTree>
    <p:extLst>
      <p:ext uri="{BB962C8B-B14F-4D97-AF65-F5344CB8AC3E}">
        <p14:creationId xmlns:p14="http://schemas.microsoft.com/office/powerpoint/2010/main" val="161559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04049-1642-4F62-B23E-8D2917BA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Disinfect, Sanitize &amp; Wash Your Hands Often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BB112-F977-4DC4-A641-7176FE626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Wash your hands using soap and water for at least 20 seconds, especially after you’ve been in a public place.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Clean your hands with an alcohol-based hand sanitizer that contains at least 60% alcohol if soap and water are not available.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Clean and disinfect high-touch surfaces and common areas in your household (i.e. tables, doorknobs, light switches, phone, computer, remote controls, faucet handles, toilets) on a regular basis.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Make sure others in your household or anyone you are regularly in close contact with follow these same precautions.</a:t>
            </a:r>
          </a:p>
        </p:txBody>
      </p:sp>
    </p:spTree>
    <p:extLst>
      <p:ext uri="{BB962C8B-B14F-4D97-AF65-F5344CB8AC3E}">
        <p14:creationId xmlns:p14="http://schemas.microsoft.com/office/powerpoint/2010/main" val="1125582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A878-4155-416F-B391-6FD3EAB2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Continue your regular treatment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77B4F-B053-4021-9EEA-A7B5ADF3E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Don’t stop any medications or treatment without talking to your doctor.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Discuss any concerns about your treatment with your doctor.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Keep your regularly scheduled medical appointments.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Talk to your doctor about steps they are taking to reduce risk of exposure to COVID-19 in the office.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Use telehealth services whenever possible if recommended by your doctor.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Ensure that you are getting necessary tests prescribed by your doctor.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Seek urgent medical care if you are feeling unwell.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Manage stress, eat healthy, and exercise. </a:t>
            </a:r>
          </a:p>
        </p:txBody>
      </p:sp>
    </p:spTree>
    <p:extLst>
      <p:ext uri="{BB962C8B-B14F-4D97-AF65-F5344CB8AC3E}">
        <p14:creationId xmlns:p14="http://schemas.microsoft.com/office/powerpoint/2010/main" val="1262802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97CD4-C7B8-4053-91A2-0ACFEA452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 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D1BD6-FDC0-4EA5-8EC6-D9AB9EE998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/>
              <a:t>F</a:t>
            </a:r>
            <a:r>
              <a:rPr lang="en-US" dirty="0"/>
              <a:t>ocus on what’s in your control</a:t>
            </a:r>
          </a:p>
          <a:p>
            <a:r>
              <a:rPr lang="en-US" b="1" u="sng" dirty="0"/>
              <a:t>A</a:t>
            </a:r>
            <a:r>
              <a:rPr lang="en-US" dirty="0"/>
              <a:t>cknowledge your thoughts and feelings</a:t>
            </a:r>
          </a:p>
          <a:p>
            <a:r>
              <a:rPr lang="en-US" b="1" u="sng" dirty="0"/>
              <a:t>C</a:t>
            </a:r>
            <a:r>
              <a:rPr lang="en-US" dirty="0"/>
              <a:t>ome back into your body</a:t>
            </a:r>
          </a:p>
          <a:p>
            <a:r>
              <a:rPr lang="en-US" b="1" u="sng" dirty="0"/>
              <a:t>E</a:t>
            </a:r>
            <a:r>
              <a:rPr lang="en-US" dirty="0"/>
              <a:t>ngage in what you’re doing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F92EA-D432-4C7D-A08D-B3737130A4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/>
              <a:t>C</a:t>
            </a:r>
            <a:r>
              <a:rPr lang="en-US" dirty="0"/>
              <a:t>ommitted action</a:t>
            </a:r>
          </a:p>
          <a:p>
            <a:r>
              <a:rPr lang="en-US" b="1" u="sng" dirty="0"/>
              <a:t>O</a:t>
            </a:r>
            <a:r>
              <a:rPr lang="en-US" dirty="0"/>
              <a:t>pening up</a:t>
            </a:r>
          </a:p>
          <a:p>
            <a:r>
              <a:rPr lang="en-US" u="sng" dirty="0"/>
              <a:t>V</a:t>
            </a:r>
            <a:r>
              <a:rPr lang="en-US" dirty="0"/>
              <a:t>alues</a:t>
            </a:r>
          </a:p>
          <a:p>
            <a:r>
              <a:rPr lang="en-US" b="1" u="sng" dirty="0"/>
              <a:t>I</a:t>
            </a:r>
            <a:r>
              <a:rPr lang="en-US" dirty="0"/>
              <a:t>dentify resources</a:t>
            </a:r>
          </a:p>
          <a:p>
            <a:r>
              <a:rPr lang="en-US" b="1" u="sng" dirty="0"/>
              <a:t>D</a:t>
            </a:r>
            <a:r>
              <a:rPr lang="en-US" dirty="0"/>
              <a:t>isinfect and Distance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6DEEDD-50DA-A643-BAD6-28269DBB3AC7}"/>
              </a:ext>
            </a:extLst>
          </p:cNvPr>
          <p:cNvSpPr txBox="1"/>
          <p:nvPr/>
        </p:nvSpPr>
        <p:spPr>
          <a:xfrm>
            <a:off x="789709" y="6373091"/>
            <a:ext cx="605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Russ Harris, 2020, </a:t>
            </a:r>
            <a:r>
              <a:rPr lang="en-US" dirty="0">
                <a:hlinkClick r:id="rId3"/>
              </a:rPr>
              <a:t>actmindfully.com.au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FACE COVID ebook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58912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1A3B1-C329-4150-9828-3542A91E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Media/News/Screen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A6A06-7DCF-4540-B2FC-914A495B0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Monitor your news and media consumption, as well as screen time.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Stay informed, but use trustworthy news/medial sources. Pick just two and limit to 15-30 minutes of news per day. Turn off news alerts on your devices.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Utilize the same for social media.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Screen time may be increased now—Monitor healthy and unhealthy screen time. </a:t>
            </a:r>
          </a:p>
          <a:p>
            <a:pPr marL="857250" lvl="1" indent="-571500"/>
            <a:r>
              <a:rPr lang="en-US" dirty="0"/>
              <a:t>Which screen activities (Zoom/Facetime with family/friends, virtual learning, work meetings/activities, social media, news, other?) make you feel connected and which cause more anxiety?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Take breaks and limit those that are less helpful or need to be regulated in terms of time.</a:t>
            </a:r>
          </a:p>
        </p:txBody>
      </p:sp>
    </p:spTree>
    <p:extLst>
      <p:ext uri="{BB962C8B-B14F-4D97-AF65-F5344CB8AC3E}">
        <p14:creationId xmlns:p14="http://schemas.microsoft.com/office/powerpoint/2010/main" val="700791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6E490-D483-4909-ACE8-B1A604B79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Hygiene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28AA4-DF09-466F-ACD5-60FD8739C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5275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A daily routine (sleep, eating time, daylight exposure, exercise and stress management) helps to maintain our circadian rhythms and can increase our immunity.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Get up at the same time every day, even weekends.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Sleep for 8 hours a night (9-12 hours for teens)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Discontinue electronics/screens at least 1 hour before bed.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Maintain a quiet, dark, relaxing bedroom at a comfortable temperature.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Monitor caffeine use; Avoid alcohol and large meals before bed</a:t>
            </a:r>
          </a:p>
          <a:p>
            <a:pPr marL="857250" lvl="1" indent="-571500"/>
            <a:r>
              <a:rPr lang="en-US" dirty="0"/>
              <a:t>Healthy eating and staying hydrated with water.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Daily physical exercise and relaxation tools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Getting dressed during the day—cue to start the day</a:t>
            </a:r>
          </a:p>
        </p:txBody>
      </p:sp>
    </p:spTree>
    <p:extLst>
      <p:ext uri="{BB962C8B-B14F-4D97-AF65-F5344CB8AC3E}">
        <p14:creationId xmlns:p14="http://schemas.microsoft.com/office/powerpoint/2010/main" val="1569464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F8DE-8D7D-48E8-B9B1-2FF5C0133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Mindfulness and Relaxation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0D74A-9CC3-4C85-AD98-AAA4E17ED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Anxiety creates tension on our bodies and muscles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Utilize guided meditation for deep breathing/diaphragmatic breathing, guided imagery, progressive muscle relaxation exercises. Helpful apps: </a:t>
            </a:r>
          </a:p>
          <a:p>
            <a:pPr marL="857250" lvl="1" indent="-571500"/>
            <a:r>
              <a:rPr lang="en-US" dirty="0"/>
              <a:t>Insight Timer </a:t>
            </a:r>
          </a:p>
          <a:p>
            <a:pPr marL="857250" lvl="1" indent="-571500"/>
            <a:r>
              <a:rPr lang="en-US" dirty="0"/>
              <a:t>Breathe 2 Relax </a:t>
            </a:r>
          </a:p>
          <a:p>
            <a:pPr marL="857250" lvl="1" indent="-571500"/>
            <a:r>
              <a:rPr lang="en-US" dirty="0"/>
              <a:t>Stop, Breath and Think </a:t>
            </a:r>
          </a:p>
          <a:p>
            <a:pPr marL="857250" lvl="1" indent="-571500"/>
            <a:r>
              <a:rPr lang="en-US" dirty="0"/>
              <a:t>Healthy Minds Program</a:t>
            </a:r>
          </a:p>
          <a:p>
            <a:pPr marL="857250" lvl="1" indent="-571500"/>
            <a:r>
              <a:rPr lang="en-US" dirty="0"/>
              <a:t>Headspace</a:t>
            </a:r>
          </a:p>
          <a:p>
            <a:pPr marL="857250" lvl="1" indent="-571500"/>
            <a:r>
              <a:rPr lang="en-US" dirty="0"/>
              <a:t>Calm</a:t>
            </a:r>
          </a:p>
          <a:p>
            <a:pPr marL="857250" lvl="1" indent="-571500"/>
            <a:r>
              <a:rPr lang="en-US" dirty="0"/>
              <a:t>YouTube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Exercise or take a walk outside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Watch a movie, cooking, arts and crafts, cleaning, rituals, faith-based activities, self-care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Take advantage of your alone time to refocus and calm yourself</a:t>
            </a:r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5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1059-D384-924C-9445-6DA753CD9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Living Well During COVID-19: How to Cope and Manage Your Emotions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CBF55-3AFC-4346-866B-09A4794500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Elizabeth Steinberg Christofferson, PhD</a:t>
            </a:r>
          </a:p>
          <a:p>
            <a:r>
              <a:rPr lang="en-US" dirty="0"/>
              <a:t>Clinical Director, Solid Organ Transplant Psychology and Kidney Center Psychology</a:t>
            </a:r>
          </a:p>
          <a:p>
            <a:r>
              <a:rPr lang="en-US" dirty="0"/>
              <a:t>Licensed Clinical Psychologist</a:t>
            </a:r>
          </a:p>
          <a:p>
            <a:r>
              <a:rPr lang="en-US" dirty="0"/>
              <a:t>Children’s Hospital Colorado, Transplant Surgery and Kidney Center</a:t>
            </a:r>
          </a:p>
          <a:p>
            <a:r>
              <a:rPr lang="en-US" dirty="0"/>
              <a:t>Assistant Professor, University of Colorado Anschutz Medical Campus</a:t>
            </a:r>
          </a:p>
        </p:txBody>
      </p:sp>
    </p:spTree>
    <p:extLst>
      <p:ext uri="{BB962C8B-B14F-4D97-AF65-F5344CB8AC3E}">
        <p14:creationId xmlns:p14="http://schemas.microsoft.com/office/powerpoint/2010/main" val="273470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9A265-B0D7-4BE4-9512-1F43EF75A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A6C92-DD8D-478F-9A12-B0F137C8F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Free Apps: </a:t>
            </a:r>
          </a:p>
          <a:p>
            <a:pPr marL="857250" lvl="1" indent="-571500"/>
            <a:r>
              <a:rPr lang="en-US" sz="2700" dirty="0"/>
              <a:t>Asana Revel: yoga inspired </a:t>
            </a:r>
          </a:p>
          <a:p>
            <a:pPr marL="857250" lvl="1" indent="-571500"/>
            <a:r>
              <a:rPr lang="en-US" sz="2700" dirty="0"/>
              <a:t>Nike Training Club </a:t>
            </a:r>
          </a:p>
          <a:p>
            <a:pPr marL="857250" lvl="1" indent="-571500"/>
            <a:r>
              <a:rPr lang="en-US" sz="2700" dirty="0"/>
              <a:t>FitOn </a:t>
            </a:r>
          </a:p>
          <a:p>
            <a:pPr marL="857250" lvl="1" indent="-571500"/>
            <a:r>
              <a:rPr lang="en-US" sz="2700" dirty="0"/>
              <a:t>Les Mills On Demand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Dance, sing, run, yoga, bike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Don’t sit for more than an hour—we need physiological breaks for the body</a:t>
            </a:r>
          </a:p>
        </p:txBody>
      </p:sp>
    </p:spTree>
    <p:extLst>
      <p:ext uri="{BB962C8B-B14F-4D97-AF65-F5344CB8AC3E}">
        <p14:creationId xmlns:p14="http://schemas.microsoft.com/office/powerpoint/2010/main" val="691207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D6ED3-28CB-44B1-B65E-DCEC0DCD7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Your Hands Busy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355AC-132F-4B73-B802-7217BAB82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0" dirty="0"/>
              <a:t>Soothing and reduces anxiety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0" dirty="0"/>
              <a:t>Knitting, sewing, quilting, fixing things, chopping for cooking, drawing/painting/coloring, puzzles, painting nails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0" dirty="0"/>
              <a:t>Write lists to decrease stress, journaling</a:t>
            </a:r>
          </a:p>
        </p:txBody>
      </p:sp>
    </p:spTree>
    <p:extLst>
      <p:ext uri="{BB962C8B-B14F-4D97-AF65-F5344CB8AC3E}">
        <p14:creationId xmlns:p14="http://schemas.microsoft.com/office/powerpoint/2010/main" val="127077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E6A3-81B8-4BF8-84EE-88ACDEC61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Families and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ABBA-854E-489E-881E-FC570B7D6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Practice compassion within your parenting. Promote a schedule for the family, including school, chores, screen time, leisure time, alone time, family time.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Practice coping strategies together—exercise, mindfulness, meditation, relaxation, deep breathing.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Board games, cook together, virtual museum tour/travel, arts and crafts, science experiments, gardening, movies, home organization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Talk to kids about COVID-19 in a developmentally appropriate manner.</a:t>
            </a:r>
          </a:p>
          <a:p>
            <a:pPr marL="857250" lvl="1" indent="-571500"/>
            <a:r>
              <a:rPr lang="en-US" dirty="0">
                <a:hlinkClick r:id="rId3"/>
              </a:rPr>
              <a:t>Helping Children and Families Cope with the COVID-19 Pandemic</a:t>
            </a:r>
            <a:r>
              <a:rPr lang="en-US" dirty="0"/>
              <a:t> eBook, </a:t>
            </a:r>
            <a:r>
              <a:rPr lang="en-US" dirty="0">
                <a:hlinkClick r:id="rId4"/>
              </a:rPr>
              <a:t>http://www.7-dippity.com/other/covid-19.html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92920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E6EB0-27A2-477A-B702-BAF79870B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FE274-D2DE-4D95-8573-A3BA60589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Virtual connection to family and friends</a:t>
            </a:r>
          </a:p>
          <a:p>
            <a:pPr marL="857250" lvl="1" indent="-571500"/>
            <a:r>
              <a:rPr lang="en-US" dirty="0"/>
              <a:t>Text, video call, Zoom, email, phone call, write letters</a:t>
            </a:r>
          </a:p>
          <a:p>
            <a:pPr marL="857250" lvl="1" indent="-571500"/>
            <a:r>
              <a:rPr lang="en-US" dirty="0"/>
              <a:t>Virtual games, movies, exercise/yoga together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Physically distanced outdoor connection</a:t>
            </a:r>
          </a:p>
        </p:txBody>
      </p:sp>
    </p:spTree>
    <p:extLst>
      <p:ext uri="{BB962C8B-B14F-4D97-AF65-F5344CB8AC3E}">
        <p14:creationId xmlns:p14="http://schemas.microsoft.com/office/powerpoint/2010/main" val="3975908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24EFE-570E-4220-BFEB-66709F255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Plan for Your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38B40-8C87-460F-BA0A-746C51BD4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Create a script for how to respond to social invitations, as people and businesses start opening up.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How to tell someone they shouldn’t come to your house if they have illness symptoms, discussing telecommuting to work with your manager, etc. </a:t>
            </a:r>
          </a:p>
        </p:txBody>
      </p:sp>
    </p:spTree>
    <p:extLst>
      <p:ext uri="{BB962C8B-B14F-4D97-AF65-F5344CB8AC3E}">
        <p14:creationId xmlns:p14="http://schemas.microsoft.com/office/powerpoint/2010/main" val="1784613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69537-ED11-2343-9AFE-A11640C48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Gratitude, Positive Psychology, and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3EAA2-B72C-784B-B16E-8FE1F2616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Three Good Things app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Random acts of kindness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Giving back to the community, being a helper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Values clarification</a:t>
            </a:r>
          </a:p>
          <a:p>
            <a:pPr marL="857250" lvl="1" indent="-571500"/>
            <a:r>
              <a:rPr lang="en-US" dirty="0"/>
              <a:t>Define your core values and embrace within work, relationships, and leisure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Resilience</a:t>
            </a:r>
          </a:p>
        </p:txBody>
      </p:sp>
    </p:spTree>
    <p:extLst>
      <p:ext uri="{BB962C8B-B14F-4D97-AF65-F5344CB8AC3E}">
        <p14:creationId xmlns:p14="http://schemas.microsoft.com/office/powerpoint/2010/main" val="2558463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8529-F91E-407A-AFEA-4AE5836B7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Seek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02FFD-176A-41E2-B271-5E119C87A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If you realize the following symptoms are present for you, get help: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Your anxiety is interfering with your daily life.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You have trouble sleeping.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You are living too much in your head.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You find yourself running worst-case scenarios and you have difficulty stopping or distracting yourself.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You are obsessively paying attention to the media.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You aren’t enjoying activities you used to enjoy.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You are feeling sad for days and/or crying very frequently.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You are isolating yourself.</a:t>
            </a:r>
          </a:p>
        </p:txBody>
      </p:sp>
    </p:spTree>
    <p:extLst>
      <p:ext uri="{BB962C8B-B14F-4D97-AF65-F5344CB8AC3E}">
        <p14:creationId xmlns:p14="http://schemas.microsoft.com/office/powerpoint/2010/main" val="1328244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9B555-AA0A-4B8B-B291-5CFD366E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DA5AA-B187-4740-AC03-452615A07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Helpful resources for mental health and wellbeing: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Reach out to a social worker or psychologist through your dialysis center/medical center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Ask your medical team, or look on the American Psychological Association or through Medicare for a provider offering telehealth or virtual therapy sessions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Crisis Chat: Call 1-800-273-TALK (8255) or text MHA to 741741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Crisis Text Line: Text HOME to 741741 for free, confidential counseling 24/7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IMALive: Online chat service at imalive.org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National Alliance on Mental Illness (NAMI): 1-800-950-NAMI (6264)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American Psychological Association: </a:t>
            </a:r>
            <a:r>
              <a:rPr lang="en-US" dirty="0">
                <a:hlinkClick r:id="rId3"/>
              </a:rPr>
              <a:t>https://www.apa.org/topics/covid-19/</a:t>
            </a:r>
            <a:r>
              <a:rPr lang="en-US" dirty="0"/>
              <a:t>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Centers for Disease Control and Prevention: </a:t>
            </a:r>
            <a:r>
              <a:rPr lang="en-US" dirty="0">
                <a:hlinkClick r:id="rId4"/>
              </a:rPr>
              <a:t>https://www.cdc.gov/coronavirus/2019-nCoV/index.html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25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892A9-91EE-46EF-8682-BBBF75E25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EB5BE-423A-4D1A-9EE4-4804DAC2C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Awareness and mindfulness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Connect to what and who you value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Appreciation and gratitude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16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F426C-281B-CD4F-B77E-073C7EFFF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Mindfulness Activity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DA8A9-A0F3-9945-9276-B3697D10E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Notice how you feel after this exercise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Build resilience to stress, anxiety, and anger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Mindfulness increases the more you practice 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Even just a few minutes of deep breathing are helpful and beneficial for stress reduction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8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77BB4-7547-AE43-A2E3-14626FAB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in a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31B31-BD26-E343-94AD-92E5EFF2E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COVID-19 adds to already present stress that impacts patients and families on many levels:</a:t>
            </a:r>
          </a:p>
          <a:p>
            <a:pPr lvl="1"/>
            <a:r>
              <a:rPr lang="en-US" sz="3500" dirty="0"/>
              <a:t>Physical/Medical Needs &amp; Safety</a:t>
            </a:r>
          </a:p>
          <a:p>
            <a:pPr lvl="1"/>
            <a:r>
              <a:rPr lang="en-US" sz="3500" dirty="0"/>
              <a:t>Emotional/Mental Health</a:t>
            </a:r>
          </a:p>
          <a:p>
            <a:pPr lvl="1"/>
            <a:r>
              <a:rPr lang="en-US" sz="3500" dirty="0"/>
              <a:t>Family</a:t>
            </a:r>
          </a:p>
          <a:p>
            <a:pPr lvl="1"/>
            <a:r>
              <a:rPr lang="en-US" sz="3500" dirty="0"/>
              <a:t>School</a:t>
            </a:r>
          </a:p>
          <a:p>
            <a:pPr lvl="1"/>
            <a:r>
              <a:rPr lang="en-US" sz="3500" dirty="0"/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3704507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70FB-C179-2740-8273-5C6883F1B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70347-3D25-AD40-AED9-621693673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18850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0803B-7767-4C7E-809C-35F5A0609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7997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Noteworthy Light"/>
                <a:cs typeface="Noteworthy Light"/>
              </a:rPr>
              <a:t>Thank You for Attending Today!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DF6FA-9B38-430F-928B-D103859BE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710" y="2024185"/>
            <a:ext cx="3716130" cy="1022012"/>
          </a:xfrm>
        </p:spPr>
        <p:txBody>
          <a:bodyPr/>
          <a:lstStyle/>
          <a:p>
            <a:r>
              <a:rPr lang="en-US" sz="3200" b="1" dirty="0">
                <a:solidFill>
                  <a:srgbClr val="00B050"/>
                </a:solidFill>
                <a:latin typeface="Noteworthy Light"/>
                <a:cs typeface="Noteworthy Light"/>
              </a:rPr>
              <a:t>Please complete the  Feedback Form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CA3AE-C1E1-4188-8854-915EE2A93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3335215"/>
            <a:ext cx="2466041" cy="270614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435F0-672E-40F6-BA59-5F774A8CD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14599" y="1930400"/>
            <a:ext cx="6191401" cy="3265042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  <a:latin typeface="Noteworthy Light"/>
              <a:cs typeface="Noteworthy Light"/>
            </a:endParaRPr>
          </a:p>
          <a:p>
            <a:endParaRPr lang="en-US" b="1" dirty="0">
              <a:solidFill>
                <a:srgbClr val="0070C0"/>
              </a:solidFill>
              <a:latin typeface="Noteworthy Light"/>
              <a:cs typeface="Noteworthy Light"/>
            </a:endParaRPr>
          </a:p>
          <a:p>
            <a:endParaRPr lang="en-US" b="1" dirty="0">
              <a:solidFill>
                <a:srgbClr val="0070C0"/>
              </a:solidFill>
              <a:latin typeface="Noteworthy Light"/>
              <a:cs typeface="Noteworthy Light"/>
            </a:endParaRPr>
          </a:p>
          <a:p>
            <a:endParaRPr lang="en-US" b="1" dirty="0">
              <a:solidFill>
                <a:srgbClr val="0070C0"/>
              </a:solidFill>
              <a:latin typeface="Noteworthy Light"/>
              <a:cs typeface="Noteworthy Light"/>
            </a:endParaRPr>
          </a:p>
          <a:p>
            <a:endParaRPr lang="en-US" sz="3600" b="1" dirty="0">
              <a:solidFill>
                <a:srgbClr val="0070C0"/>
              </a:solidFill>
              <a:latin typeface="Noteworthy Light"/>
              <a:cs typeface="Noteworthy Light"/>
            </a:endParaRPr>
          </a:p>
          <a:p>
            <a:endParaRPr lang="en-US" sz="3600" b="1" dirty="0">
              <a:solidFill>
                <a:srgbClr val="0070C0"/>
              </a:solidFill>
              <a:latin typeface="Noteworthy Light"/>
              <a:cs typeface="Noteworthy Light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Noteworthy Light"/>
                <a:cs typeface="Noteworthy Light"/>
              </a:rPr>
              <a:t>Join us on JUNE 25</a:t>
            </a:r>
            <a:r>
              <a:rPr lang="en-US" sz="3600" b="1" baseline="30000" dirty="0">
                <a:solidFill>
                  <a:srgbClr val="0070C0"/>
                </a:solidFill>
                <a:latin typeface="Noteworthy Light"/>
                <a:cs typeface="Noteworthy Light"/>
              </a:rPr>
              <a:t>th</a:t>
            </a:r>
            <a:r>
              <a:rPr lang="en-US" sz="3600" b="1" dirty="0">
                <a:solidFill>
                  <a:srgbClr val="0070C0"/>
                </a:solidFill>
                <a:latin typeface="Noteworthy Light"/>
                <a:cs typeface="Noteworthy Light"/>
              </a:rPr>
              <a:t> at 2:00 pm Eastern for our next webinar on Bone Mineral Disease!  </a:t>
            </a:r>
          </a:p>
          <a:p>
            <a:endParaRPr lang="en-US" dirty="0">
              <a:latin typeface="Noteworthy Light"/>
              <a:cs typeface="Noteworthy Light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133393A-6ECC-402A-A8D7-FF11A1819CB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932" y="3179073"/>
            <a:ext cx="3038854" cy="2016369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5A0315-D3EF-41FA-A01D-5A73ADF8D300}"/>
              </a:ext>
            </a:extLst>
          </p:cNvPr>
          <p:cNvSpPr txBox="1"/>
          <p:nvPr/>
        </p:nvSpPr>
        <p:spPr>
          <a:xfrm>
            <a:off x="337710" y="5828172"/>
            <a:ext cx="261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3" tooltip="http://leadershipfreak.wordpress.com/2012/10/18/the-feedback-question-that-changes-everything/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4" tooltip="https://creativecommons.org/licenses/by/3.0/"/>
              </a:rPr>
              <a:t>CC BY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00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149B6978-8DF5-634D-AE21-A726F8579B4F}"/>
              </a:ext>
            </a:extLst>
          </p:cNvPr>
          <p:cNvSpPr/>
          <p:nvPr/>
        </p:nvSpPr>
        <p:spPr>
          <a:xfrm>
            <a:off x="826325" y="950765"/>
            <a:ext cx="6520250" cy="5721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1"/>
          <a:lstStyle/>
          <a:p>
            <a:pPr algn="ctr"/>
            <a:r>
              <a:rPr lang="en-US" dirty="0"/>
              <a:t>Social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099EC24-215D-F04C-BD77-AC778583463E}"/>
              </a:ext>
            </a:extLst>
          </p:cNvPr>
          <p:cNvSpPr/>
          <p:nvPr/>
        </p:nvSpPr>
        <p:spPr>
          <a:xfrm>
            <a:off x="1684638" y="2362826"/>
            <a:ext cx="4827374" cy="4309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 anchorCtr="1"/>
          <a:lstStyle/>
          <a:p>
            <a:pPr algn="ctr"/>
            <a:r>
              <a:rPr lang="en-US" dirty="0"/>
              <a:t>Work/School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54DC82-D7ED-0040-A08F-C2B6ABA595E5}"/>
              </a:ext>
            </a:extLst>
          </p:cNvPr>
          <p:cNvSpPr/>
          <p:nvPr/>
        </p:nvSpPr>
        <p:spPr>
          <a:xfrm>
            <a:off x="2038972" y="3454595"/>
            <a:ext cx="3735552" cy="3181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1"/>
          <a:lstStyle/>
          <a:p>
            <a:pPr algn="ctr"/>
            <a:r>
              <a:rPr lang="en-US" dirty="0"/>
              <a:t>Family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0B2DCB-890F-E645-8E25-5A88D2E1FB60}"/>
              </a:ext>
            </a:extLst>
          </p:cNvPr>
          <p:cNvSpPr/>
          <p:nvPr/>
        </p:nvSpPr>
        <p:spPr>
          <a:xfrm>
            <a:off x="2289095" y="4189381"/>
            <a:ext cx="3235306" cy="23724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0" rIns="0" rtlCol="0" anchor="t" anchorCtr="1"/>
          <a:lstStyle/>
          <a:p>
            <a:pPr algn="ctr"/>
            <a:r>
              <a:rPr lang="en-US" dirty="0"/>
              <a:t>Emotional &amp; </a:t>
            </a:r>
          </a:p>
          <a:p>
            <a:pPr algn="ctr"/>
            <a:r>
              <a:rPr lang="en-US" dirty="0"/>
              <a:t>	     Mental        	      Health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EB62482-47F2-6C48-98FC-FC609D29BE36}"/>
              </a:ext>
            </a:extLst>
          </p:cNvPr>
          <p:cNvSpPr/>
          <p:nvPr/>
        </p:nvSpPr>
        <p:spPr>
          <a:xfrm>
            <a:off x="2481652" y="4807219"/>
            <a:ext cx="2063579" cy="1754660"/>
          </a:xfrm>
          <a:prstGeom prst="ellips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Physical &amp; Medical Safety/</a:t>
            </a:r>
          </a:p>
          <a:p>
            <a:pPr algn="ctr"/>
            <a:r>
              <a:rPr lang="en-US" dirty="0"/>
              <a:t>Health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F4E57-F9E5-DB4D-96FC-1446188E9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58" y="118899"/>
            <a:ext cx="1167344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Stress: Contributing Factors and Symptoms</a:t>
            </a:r>
            <a:br>
              <a:rPr lang="en-US" dirty="0"/>
            </a:br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29DFEB-70B2-184F-A25F-39C15DD1529F}"/>
              </a:ext>
            </a:extLst>
          </p:cNvPr>
          <p:cNvGrpSpPr/>
          <p:nvPr/>
        </p:nvGrpSpPr>
        <p:grpSpPr>
          <a:xfrm>
            <a:off x="4165153" y="4932422"/>
            <a:ext cx="5690252" cy="1477328"/>
            <a:chOff x="5649094" y="4877191"/>
            <a:chExt cx="5690252" cy="1477328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F85BEEE-CAF0-6141-A0DD-33C8BC7476C7}"/>
                </a:ext>
              </a:extLst>
            </p:cNvPr>
            <p:cNvCxnSpPr/>
            <p:nvPr/>
          </p:nvCxnSpPr>
          <p:spPr>
            <a:xfrm>
              <a:off x="5649094" y="5698980"/>
              <a:ext cx="1916329" cy="55032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0A88F8B-2EEA-3B45-B6F4-AE581671AA5E}"/>
                </a:ext>
              </a:extLst>
            </p:cNvPr>
            <p:cNvSpPr txBox="1"/>
            <p:nvPr/>
          </p:nvSpPr>
          <p:spPr>
            <a:xfrm>
              <a:off x="7665173" y="4877191"/>
              <a:ext cx="367417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dirty="0"/>
                <a:t>Additional questions about safety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Increased importance of physical distancing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Scheduling/rescheduling appointments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B7A0D9E-807E-794C-B3D2-F28DDA70FB85}"/>
              </a:ext>
            </a:extLst>
          </p:cNvPr>
          <p:cNvGrpSpPr/>
          <p:nvPr/>
        </p:nvGrpSpPr>
        <p:grpSpPr>
          <a:xfrm>
            <a:off x="5002558" y="3669030"/>
            <a:ext cx="6233132" cy="1754326"/>
            <a:chOff x="5002558" y="3669030"/>
            <a:chExt cx="6233132" cy="1754326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3A60D31-299A-8445-A1FE-08B64AA618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2558" y="4643295"/>
              <a:ext cx="1929045" cy="219001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BEDF99E-99CC-2B45-9260-AAA47EC1523E}"/>
                </a:ext>
              </a:extLst>
            </p:cNvPr>
            <p:cNvSpPr txBox="1"/>
            <p:nvPr/>
          </p:nvSpPr>
          <p:spPr>
            <a:xfrm>
              <a:off x="6931603" y="3669030"/>
              <a:ext cx="430408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dirty="0"/>
                <a:t>Existing tendencies appear more intense/frequent (irritability, moodiness)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Sleep disturbances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Frustration tolerance may be lower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Heightened emotions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Exhaustion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773A0C3-4001-2B45-8015-9E4E4EF4141F}"/>
              </a:ext>
            </a:extLst>
          </p:cNvPr>
          <p:cNvGrpSpPr/>
          <p:nvPr/>
        </p:nvGrpSpPr>
        <p:grpSpPr>
          <a:xfrm>
            <a:off x="4423502" y="2991854"/>
            <a:ext cx="6930298" cy="1020076"/>
            <a:chOff x="4423502" y="2991854"/>
            <a:chExt cx="6930298" cy="1020076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F775078-90B4-8148-BD71-855F956C9B9F}"/>
                </a:ext>
              </a:extLst>
            </p:cNvPr>
            <p:cNvCxnSpPr/>
            <p:nvPr/>
          </p:nvCxnSpPr>
          <p:spPr>
            <a:xfrm flipV="1">
              <a:off x="4423502" y="3429000"/>
              <a:ext cx="2077571" cy="582930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7D54979-0019-4447-9638-AEF8DAC24DC1}"/>
                </a:ext>
              </a:extLst>
            </p:cNvPr>
            <p:cNvSpPr txBox="1"/>
            <p:nvPr/>
          </p:nvSpPr>
          <p:spPr>
            <a:xfrm>
              <a:off x="6559026" y="2991854"/>
              <a:ext cx="47947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dirty="0"/>
                <a:t>More together time/not a lot of breaks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Balancing needs of all family members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Potentially increased conflicts/tension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4DC0461-CD4A-6248-B7BB-7193F47B9F6F}"/>
              </a:ext>
            </a:extLst>
          </p:cNvPr>
          <p:cNvGrpSpPr/>
          <p:nvPr/>
        </p:nvGrpSpPr>
        <p:grpSpPr>
          <a:xfrm>
            <a:off x="4848836" y="1412665"/>
            <a:ext cx="6928183" cy="2031325"/>
            <a:chOff x="4848836" y="1412665"/>
            <a:chExt cx="6928183" cy="2031325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4972029-F014-F147-A769-85FA82656DAC}"/>
                </a:ext>
              </a:extLst>
            </p:cNvPr>
            <p:cNvCxnSpPr/>
            <p:nvPr/>
          </p:nvCxnSpPr>
          <p:spPr>
            <a:xfrm flipV="1">
              <a:off x="4848836" y="2640330"/>
              <a:ext cx="1391369" cy="457200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11AAC86-CE93-5E47-88B0-D752DC2F4256}"/>
                </a:ext>
              </a:extLst>
            </p:cNvPr>
            <p:cNvSpPr txBox="1"/>
            <p:nvPr/>
          </p:nvSpPr>
          <p:spPr>
            <a:xfrm>
              <a:off x="7192971" y="1412665"/>
              <a:ext cx="458404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dirty="0"/>
                <a:t>Adjusting to remote work/learning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Additional support needed by family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Additional screen time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Job loss, furloughs, salary cuts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Access to technology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Concerns about grades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Cancellation of ceremonies/traditions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135FA68-207C-2B46-AD49-37F551326310}"/>
              </a:ext>
            </a:extLst>
          </p:cNvPr>
          <p:cNvGrpSpPr/>
          <p:nvPr/>
        </p:nvGrpSpPr>
        <p:grpSpPr>
          <a:xfrm>
            <a:off x="4565111" y="1543681"/>
            <a:ext cx="7249317" cy="1477328"/>
            <a:chOff x="4535013" y="241296"/>
            <a:chExt cx="7249317" cy="1477328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31C0C6D-EE35-A545-8EA5-FD804913A8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5013" y="501070"/>
              <a:ext cx="2570046" cy="122498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C3C21AE-004E-934C-BADB-F0F7C696239A}"/>
                </a:ext>
              </a:extLst>
            </p:cNvPr>
            <p:cNvSpPr txBox="1"/>
            <p:nvPr/>
          </p:nvSpPr>
          <p:spPr>
            <a:xfrm>
              <a:off x="8967760" y="241296"/>
              <a:ext cx="281657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dirty="0"/>
                <a:t>Missing friends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Using phone/video games even MORE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Disrupted relationships</a:t>
              </a:r>
            </a:p>
            <a:p>
              <a:pPr marL="285750" indent="-285750">
                <a:buFontTx/>
                <a:buChar char="-"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223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7" grpId="3" animBg="1"/>
      <p:bldP spid="26" grpId="0" animBg="1"/>
      <p:bldP spid="26" grpId="1" animBg="1"/>
      <p:bldP spid="26" grpId="2" animBg="1"/>
      <p:bldP spid="26" grpId="3" animBg="1"/>
      <p:bldP spid="25" grpId="0" animBg="1"/>
      <p:bldP spid="25" grpId="1" animBg="1"/>
      <p:bldP spid="25" grpId="2" animBg="1"/>
      <p:bldP spid="25" grpId="3" animBg="1"/>
      <p:bldP spid="24" grpId="0" animBg="1"/>
      <p:bldP spid="24" grpId="1" animBg="1"/>
      <p:bldP spid="24" grpId="2" animBg="1"/>
      <p:bldP spid="24" grpId="3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25660-8842-4ED5-9613-B597FCD6B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Anxiety and 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DFEB3-F979-4A74-8F51-C26D4FC0D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The rapid rise of this pandemic leads to trauma and anxiety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Unprecedented global physical distancing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Changes in behavior, shutdown of usual day-to-day functions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Devastating financial and job losses, unprecedented physical isolation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Assumed increased virtual interactions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Increased time at home with family and potential for conflict</a:t>
            </a:r>
          </a:p>
        </p:txBody>
      </p:sp>
    </p:spTree>
    <p:extLst>
      <p:ext uri="{BB962C8B-B14F-4D97-AF65-F5344CB8AC3E}">
        <p14:creationId xmlns:p14="http://schemas.microsoft.com/office/powerpoint/2010/main" val="3920927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5268-BA8E-4434-9B2C-109D34B9C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63D25-947C-4C56-8E7B-7327FFEC4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Stages of grief are not linear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Denial, anger, bargaining, sadness, </a:t>
            </a:r>
            <a:r>
              <a:rPr lang="en-US" i="1" dirty="0"/>
              <a:t>acceptance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Anticipatory grief is really anxiety</a:t>
            </a:r>
          </a:p>
          <a:p>
            <a:pPr marL="857250" lvl="1" indent="-571500"/>
            <a:r>
              <a:rPr lang="en-US" dirty="0"/>
              <a:t>Find balance in what you’re thinking about, noticing your thoughts and utilizing adaptive coping thoughts and acceptance—</a:t>
            </a:r>
            <a:r>
              <a:rPr lang="en-US" i="1" dirty="0"/>
              <a:t>mindfulness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5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87CF8-B4AD-4392-939B-EB87D1FB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7528A-B780-4EBA-ADFD-4603786D3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Mood fluctuations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Feeling exhausted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Sleep and appetite changes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Increased use of substances (alcohol, tobacco, other substances)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Pre-existing mental and physical health conditions may worsen</a:t>
            </a:r>
          </a:p>
        </p:txBody>
      </p:sp>
    </p:spTree>
    <p:extLst>
      <p:ext uri="{BB962C8B-B14F-4D97-AF65-F5344CB8AC3E}">
        <p14:creationId xmlns:p14="http://schemas.microsoft.com/office/powerpoint/2010/main" val="4209889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2F1F5-5A6B-473C-8A17-35CB3467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Mental Health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76C88-3E28-4E97-BCF9-657AD071C7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100" dirty="0"/>
              <a:t>56% of people reported worry/stress related to the outbreak with at least one negative effect (i.e., sleep disturbance, depression, distraction, appetite changes).   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—Kaiser Family Foundation poll, 2020</a:t>
            </a:r>
            <a:endParaRPr lang="en-US" sz="3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/>
              <a:t>Average reported stress for U.S. adults related to coronavirus pandemic=5.9; 2019 stress level=4.9. </a:t>
            </a:r>
            <a:r>
              <a:rPr lang="en-US" sz="1600" dirty="0"/>
              <a:t>— Harris Poll, APA, 2020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0664A8-E5B0-42F0-94FB-3658ABAC31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59480" y="1700364"/>
            <a:ext cx="6207259" cy="41125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1F193F-5F85-2D40-AE2B-EDD9CD314348}"/>
              </a:ext>
            </a:extLst>
          </p:cNvPr>
          <p:cNvSpPr txBox="1"/>
          <p:nvPr/>
        </p:nvSpPr>
        <p:spPr>
          <a:xfrm>
            <a:off x="8300852" y="5721675"/>
            <a:ext cx="3052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adapted from Victor Tseng, MD, 2020</a:t>
            </a:r>
          </a:p>
        </p:txBody>
      </p:sp>
    </p:spTree>
    <p:extLst>
      <p:ext uri="{BB962C8B-B14F-4D97-AF65-F5344CB8AC3E}">
        <p14:creationId xmlns:p14="http://schemas.microsoft.com/office/powerpoint/2010/main" val="197649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83FBAC-615E-4FF0-AA74-45A82505C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on High-Risk Patients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903E2-4B7C-4A3D-A6E5-88946622F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High-risk patients: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Have been doing a lot to prepare for self-quarantine, but have not done as much asking for help—such as with grocery shopping or getting other essential supplies—from other people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Have a lot of anxiety due to a lot of different reasons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Generally feel supported by loved ones and friends. Of those who work, a majority report that their workplace is being supportive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Are craving more information from their health care providers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Think their state and local government is managing the outbreak better than the federal government is</a:t>
            </a:r>
          </a:p>
          <a:p>
            <a:pPr algn="r"/>
            <a:endParaRPr lang="en-US" dirty="0"/>
          </a:p>
          <a:p>
            <a:pPr algn="r"/>
            <a:r>
              <a:rPr lang="en-US" sz="2500" dirty="0"/>
              <a:t>Global Healthy Living Foundation, 2020</a:t>
            </a:r>
          </a:p>
        </p:txBody>
      </p:sp>
    </p:spTree>
    <p:extLst>
      <p:ext uri="{BB962C8B-B14F-4D97-AF65-F5344CB8AC3E}">
        <p14:creationId xmlns:p14="http://schemas.microsoft.com/office/powerpoint/2010/main" val="2818753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neric APA">
      <a:dk1>
        <a:srgbClr val="000000"/>
      </a:dk1>
      <a:lt1>
        <a:srgbClr val="FFFFFF"/>
      </a:lt1>
      <a:dk2>
        <a:srgbClr val="005399"/>
      </a:dk2>
      <a:lt2>
        <a:srgbClr val="F6F7F6"/>
      </a:lt2>
      <a:accent1>
        <a:srgbClr val="1D9CD6"/>
      </a:accent1>
      <a:accent2>
        <a:srgbClr val="ED3023"/>
      </a:accent2>
      <a:accent3>
        <a:srgbClr val="6784A4"/>
      </a:accent3>
      <a:accent4>
        <a:srgbClr val="EAF4F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Custom 1">
      <a:dk1>
        <a:srgbClr val="000000"/>
      </a:dk1>
      <a:lt1>
        <a:sysClr val="window" lastClr="FFFFFF"/>
      </a:lt1>
      <a:dk2>
        <a:srgbClr val="454545"/>
      </a:dk2>
      <a:lt2>
        <a:srgbClr val="DADADA"/>
      </a:lt2>
      <a:accent1>
        <a:srgbClr val="971213"/>
      </a:accent1>
      <a:accent2>
        <a:srgbClr val="133457"/>
      </a:accent2>
      <a:accent3>
        <a:srgbClr val="759DD1"/>
      </a:accent3>
      <a:accent4>
        <a:srgbClr val="F2AF32"/>
      </a:accent4>
      <a:accent5>
        <a:srgbClr val="8CA6BF"/>
      </a:accent5>
      <a:accent6>
        <a:srgbClr val="20558A"/>
      </a:accent6>
      <a:hlink>
        <a:srgbClr val="F0532B"/>
      </a:hlink>
      <a:folHlink>
        <a:srgbClr val="F38B53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A9CE40-7B2A-4A86-BE3D-7D5B9D982739}" vid="{2B2B0F5B-78DB-437F-A760-B33F9FB4DE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41E4F162A4F94295E33E4019C56B26" ma:contentTypeVersion="9" ma:contentTypeDescription="Create a new document." ma:contentTypeScope="" ma:versionID="bf02b80ef96381568a80e8ae5c53b1cd">
  <xsd:schema xmlns:xsd="http://www.w3.org/2001/XMLSchema" xmlns:xs="http://www.w3.org/2001/XMLSchema" xmlns:p="http://schemas.microsoft.com/office/2006/metadata/properties" xmlns:ns1="http://schemas.microsoft.com/sharepoint/v3" xmlns:ns3="550087d6-5a60-499d-9926-f0be3a005484" xmlns:ns4="ae8b8a5c-37a3-4975-9a14-464555e67264" targetNamespace="http://schemas.microsoft.com/office/2006/metadata/properties" ma:root="true" ma:fieldsID="9a982a70209cb8877a7a90528acb8d89" ns1:_="" ns3:_="" ns4:_="">
    <xsd:import namespace="http://schemas.microsoft.com/sharepoint/v3"/>
    <xsd:import namespace="550087d6-5a60-499d-9926-f0be3a005484"/>
    <xsd:import namespace="ae8b8a5c-37a3-4975-9a14-464555e672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0087d6-5a60-499d-9926-f0be3a0054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b8a5c-37a3-4975-9a14-464555e6726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06C7764-166F-40D3-A4F0-E7AF23C904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E3F851-CF16-456B-8EA1-573E9C7371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50087d6-5a60-499d-9926-f0be3a005484"/>
    <ds:schemaRef ds:uri="ae8b8a5c-37a3-4975-9a14-464555e672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393D6A-622D-4E01-A3C4-97BDA4EAED03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550087d6-5a60-499d-9926-f0be3a005484"/>
    <ds:schemaRef ds:uri="http://schemas.microsoft.com/office/infopath/2007/PartnerControls"/>
    <ds:schemaRef ds:uri="ae8b8a5c-37a3-4975-9a14-464555e67264"/>
    <ds:schemaRef ds:uri="http://schemas.microsoft.com/sharepoint/v3"/>
    <ds:schemaRef ds:uri="http://purl.org/dc/terms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2158</Words>
  <Application>Microsoft Office PowerPoint</Application>
  <PresentationFormat>Widescreen</PresentationFormat>
  <Paragraphs>240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Franklin Gothic Book</vt:lpstr>
      <vt:lpstr>Noteworthy Light</vt:lpstr>
      <vt:lpstr>System Font Regular</vt:lpstr>
      <vt:lpstr>Trebuchet MS</vt:lpstr>
      <vt:lpstr>Wingdings 3</vt:lpstr>
      <vt:lpstr>Office Theme</vt:lpstr>
      <vt:lpstr>Facet</vt:lpstr>
      <vt:lpstr>                                      </vt:lpstr>
      <vt:lpstr>Living Well During COVID-19: How to Cope and Manage Your Emotions</vt:lpstr>
      <vt:lpstr>Stress in a Pandemic</vt:lpstr>
      <vt:lpstr>Stress: Contributing Factors and Symptoms </vt:lpstr>
      <vt:lpstr>Anxiety and Trauma</vt:lpstr>
      <vt:lpstr>Grief</vt:lpstr>
      <vt:lpstr>Stress Symptoms</vt:lpstr>
      <vt:lpstr>A Mental Health Pandemic</vt:lpstr>
      <vt:lpstr>Research on High-Risk Patients</vt:lpstr>
      <vt:lpstr>PowerPoint Presentation</vt:lpstr>
      <vt:lpstr>Managing Anxiety</vt:lpstr>
      <vt:lpstr>COVID-19 Tips for Patients with CKD, on Dialysis, or Transplanted</vt:lpstr>
      <vt:lpstr>If you must leave your home…</vt:lpstr>
      <vt:lpstr>Disinfect, Sanitize &amp; Wash Your Hands Often</vt:lpstr>
      <vt:lpstr>Continue your regular treatment plan</vt:lpstr>
      <vt:lpstr>FACE COVID</vt:lpstr>
      <vt:lpstr>Limit Media/News/Screen time</vt:lpstr>
      <vt:lpstr>Sleep Hygiene</vt:lpstr>
      <vt:lpstr>Mindfulness and Relaxation</vt:lpstr>
      <vt:lpstr>Exercise</vt:lpstr>
      <vt:lpstr>Keep Your Hands Busy</vt:lpstr>
      <vt:lpstr>Supporting Families and Children</vt:lpstr>
      <vt:lpstr>Social Support</vt:lpstr>
      <vt:lpstr>Create a Plan for Your Health</vt:lpstr>
      <vt:lpstr>Gratitude, Positive Psychology, and Resilience</vt:lpstr>
      <vt:lpstr>When to Seek Help</vt:lpstr>
      <vt:lpstr>Resources</vt:lpstr>
      <vt:lpstr>Practice at Home</vt:lpstr>
      <vt:lpstr>Mindfulness Activity Together</vt:lpstr>
      <vt:lpstr>Thank you!</vt:lpstr>
      <vt:lpstr>Thank You for Attending Today!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Well During COVID-19: How to Cope and Manage Your Emotions</dc:title>
  <dc:creator>Edwards-Ashman, Jewel</dc:creator>
  <cp:lastModifiedBy>Hannah Bracamonte</cp:lastModifiedBy>
  <cp:revision>54</cp:revision>
  <dcterms:created xsi:type="dcterms:W3CDTF">2020-05-19T20:51:27Z</dcterms:created>
  <dcterms:modified xsi:type="dcterms:W3CDTF">2020-05-28T13:47:53Z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0x0101004641E4F162A4F94295E33E4019C56B26</vt:lpwstr>
  </property>
</Properties>
</file>